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theme/themeOverride6.xml" ContentType="application/vnd.openxmlformats-officedocument.themeOverride+xml"/>
  <Override PartName="/ppt/charts/chart7.xml" ContentType="application/vnd.openxmlformats-officedocument.drawingml.chart+xml"/>
  <Override PartName="/ppt/theme/themeOverride7.xml" ContentType="application/vnd.openxmlformats-officedocument.themeOverride+xml"/>
  <Override PartName="/ppt/charts/chart8.xml" ContentType="application/vnd.openxmlformats-officedocument.drawingml.chart+xml"/>
  <Override PartName="/ppt/theme/themeOverride8.xml" ContentType="application/vnd.openxmlformats-officedocument.themeOverride+xml"/>
  <Override PartName="/ppt/charts/chart9.xml" ContentType="application/vnd.openxmlformats-officedocument.drawingml.chart+xml"/>
  <Override PartName="/ppt/theme/themeOverride9.xml" ContentType="application/vnd.openxmlformats-officedocument.themeOverride+xml"/>
  <Override PartName="/ppt/charts/chart10.xml" ContentType="application/vnd.openxmlformats-officedocument.drawingml.chart+xml"/>
  <Override PartName="/ppt/theme/themeOverride10.xml" ContentType="application/vnd.openxmlformats-officedocument.themeOverride+xml"/>
  <Override PartName="/ppt/charts/chart11.xml" ContentType="application/vnd.openxmlformats-officedocument.drawingml.chart+xml"/>
  <Override PartName="/ppt/theme/themeOverride11.xml" ContentType="application/vnd.openxmlformats-officedocument.themeOverride+xml"/>
  <Override PartName="/ppt/charts/chart12.xml" ContentType="application/vnd.openxmlformats-officedocument.drawingml.chart+xml"/>
  <Override PartName="/ppt/theme/themeOverride12.xml" ContentType="application/vnd.openxmlformats-officedocument.themeOverride+xml"/>
  <Override PartName="/ppt/charts/chart13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3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7" r:id="rId5"/>
    <p:sldId id="270" r:id="rId6"/>
    <p:sldId id="269" r:id="rId7"/>
    <p:sldId id="268" r:id="rId8"/>
    <p:sldId id="266" r:id="rId9"/>
    <p:sldId id="265" r:id="rId10"/>
  </p:sldIdLst>
  <p:sldSz cx="12192000" cy="6858000"/>
  <p:notesSz cx="6797675" cy="987266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824" autoAdjust="0"/>
    <p:restoredTop sz="94660"/>
  </p:normalViewPr>
  <p:slideViewPr>
    <p:cSldViewPr snapToGrid="0" showGuides="1">
      <p:cViewPr varScale="1">
        <p:scale>
          <a:sx n="123" d="100"/>
          <a:sy n="123" d="100"/>
        </p:scale>
        <p:origin x="46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9.xlsx"/><Relationship Id="rId1" Type="http://schemas.openxmlformats.org/officeDocument/2006/relationships/themeOverride" Target="../theme/themeOverride10.xm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0.xlsx"/><Relationship Id="rId1" Type="http://schemas.openxmlformats.org/officeDocument/2006/relationships/themeOverride" Target="../theme/themeOverride11.xm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1.xlsx"/><Relationship Id="rId1" Type="http://schemas.openxmlformats.org/officeDocument/2006/relationships/themeOverride" Target="../theme/themeOverrid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3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12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.xlsx"/><Relationship Id="rId1" Type="http://schemas.openxmlformats.org/officeDocument/2006/relationships/themeOverride" Target="../theme/themeOverride6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.xlsx"/><Relationship Id="rId1" Type="http://schemas.openxmlformats.org/officeDocument/2006/relationships/themeOverride" Target="../theme/themeOverride7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7.xlsx"/><Relationship Id="rId1" Type="http://schemas.openxmlformats.org/officeDocument/2006/relationships/themeOverride" Target="../theme/themeOverride8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8.xlsx"/><Relationship Id="rId1" Type="http://schemas.openxmlformats.org/officeDocument/2006/relationships/themeOverride" Target="../theme/themeOverrid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600" b="1" i="0" u="none" strike="noStrike" baseline="0">
                <a:solidFill>
                  <a:srgbClr val="000000"/>
                </a:solidFill>
                <a:latin typeface="Century Gothic" panose="020B0502020202020204" pitchFamily="34" charset="0"/>
                <a:ea typeface="Arial Narrow"/>
                <a:cs typeface="Arial Narrow"/>
              </a:defRPr>
            </a:pPr>
            <a:r>
              <a:rPr lang="ru-RU">
                <a:latin typeface="Century Gothic" panose="020B0502020202020204" pitchFamily="34" charset="0"/>
              </a:rPr>
              <a:t>По количеству подписанных ДГ,кол-во 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0.36369973016629714"/>
          <c:y val="0.14581745617780589"/>
          <c:w val="0.49897904617705208"/>
          <c:h val="0.79640096563860763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1">
                <a:lumMod val="75000"/>
              </a:schemeClr>
            </a:solidFill>
          </c:spPr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 b="0" i="0" u="none" strike="noStrike" baseline="0">
                    <a:solidFill>
                      <a:srgbClr val="000000"/>
                    </a:solidFill>
                    <a:latin typeface="Century Gothic" panose="020B0502020202020204" pitchFamily="34" charset="0"/>
                    <a:ea typeface="Calibri"/>
                    <a:cs typeface="Calibri"/>
                  </a:defRPr>
                </a:pPr>
                <a:endParaRPr lang="ru-K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Лист1!$C$2:$C$20</c:f>
              <c:strCache>
                <c:ptCount val="19"/>
                <c:pt idx="0">
                  <c:v>Жетысуская область</c:v>
                </c:pt>
                <c:pt idx="1">
                  <c:v>Абайская область</c:v>
                </c:pt>
                <c:pt idx="2">
                  <c:v>Туркестанская область</c:v>
                </c:pt>
                <c:pt idx="3">
                  <c:v>г.Шымкент</c:v>
                </c:pt>
                <c:pt idx="4">
                  <c:v>Атырауская область</c:v>
                </c:pt>
                <c:pt idx="5">
                  <c:v>Кызылординская область</c:v>
                </c:pt>
                <c:pt idx="6">
                  <c:v>Жамбылская область</c:v>
                </c:pt>
                <c:pt idx="7">
                  <c:v>Мангистауская область</c:v>
                </c:pt>
                <c:pt idx="8">
                  <c:v>ЗКО</c:v>
                </c:pt>
                <c:pt idx="9">
                  <c:v>Карагандинская область</c:v>
                </c:pt>
                <c:pt idx="10">
                  <c:v>Акмолинская область</c:v>
                </c:pt>
                <c:pt idx="11">
                  <c:v>Алматинская область</c:v>
                </c:pt>
                <c:pt idx="12">
                  <c:v>Павлодарская область</c:v>
                </c:pt>
                <c:pt idx="13">
                  <c:v>Актюбинская область</c:v>
                </c:pt>
                <c:pt idx="14">
                  <c:v>Костанайская область</c:v>
                </c:pt>
                <c:pt idx="15">
                  <c:v>СКО</c:v>
                </c:pt>
                <c:pt idx="16">
                  <c:v>г.Астана</c:v>
                </c:pt>
                <c:pt idx="17">
                  <c:v>ВКО</c:v>
                </c:pt>
                <c:pt idx="18">
                  <c:v>г.Алматы</c:v>
                </c:pt>
              </c:strCache>
            </c:strRef>
          </c:cat>
          <c:val>
            <c:numRef>
              <c:f>Лист1!$D$2:$D$20</c:f>
              <c:numCache>
                <c:formatCode>General</c:formatCode>
                <c:ptCount val="19"/>
                <c:pt idx="0">
                  <c:v>2</c:v>
                </c:pt>
                <c:pt idx="1">
                  <c:v>21</c:v>
                </c:pt>
                <c:pt idx="2">
                  <c:v>22</c:v>
                </c:pt>
                <c:pt idx="3">
                  <c:v>31</c:v>
                </c:pt>
                <c:pt idx="4">
                  <c:v>39</c:v>
                </c:pt>
                <c:pt idx="5">
                  <c:v>39</c:v>
                </c:pt>
                <c:pt idx="6">
                  <c:v>43</c:v>
                </c:pt>
                <c:pt idx="7">
                  <c:v>44</c:v>
                </c:pt>
                <c:pt idx="8">
                  <c:v>45</c:v>
                </c:pt>
                <c:pt idx="9">
                  <c:v>50</c:v>
                </c:pt>
                <c:pt idx="10">
                  <c:v>52</c:v>
                </c:pt>
                <c:pt idx="11">
                  <c:v>68</c:v>
                </c:pt>
                <c:pt idx="12">
                  <c:v>69</c:v>
                </c:pt>
                <c:pt idx="13">
                  <c:v>74</c:v>
                </c:pt>
                <c:pt idx="14">
                  <c:v>77</c:v>
                </c:pt>
                <c:pt idx="15">
                  <c:v>78</c:v>
                </c:pt>
                <c:pt idx="16">
                  <c:v>120</c:v>
                </c:pt>
                <c:pt idx="17">
                  <c:v>125</c:v>
                </c:pt>
                <c:pt idx="18">
                  <c:v>214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C1D-445D-9245-285DF0700FA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30443056"/>
        <c:axId val="1"/>
      </c:barChart>
      <c:catAx>
        <c:axId val="1430443056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 rot="0" vert="horz"/>
          <a:lstStyle/>
          <a:p>
            <a:pPr>
              <a:defRPr sz="900" b="0" i="0" u="none" strike="noStrike" baseline="0">
                <a:solidFill>
                  <a:srgbClr val="000000"/>
                </a:solidFill>
                <a:latin typeface="Century Gothic" panose="020B0502020202020204" pitchFamily="34" charset="0"/>
                <a:ea typeface="Calibri"/>
                <a:cs typeface="Calibri"/>
              </a:defRPr>
            </a:pPr>
            <a:endParaRPr lang="ru-KZ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43044305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KZ"/>
    </a:p>
  </c:txPr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 b="1" i="0" u="none" strike="noStrike" baseline="0">
                <a:solidFill>
                  <a:srgbClr val="333333"/>
                </a:solidFill>
                <a:latin typeface="Century Gothic"/>
                <a:ea typeface="Century Gothic"/>
                <a:cs typeface="Century Gothic"/>
              </a:defRPr>
            </a:pPr>
            <a:r>
              <a:rPr lang="ru-RU"/>
              <a:t>По сумме одобренных ДГ,млн.тенге</a:t>
            </a:r>
          </a:p>
        </c:rich>
      </c:tx>
      <c:overlay val="0"/>
      <c:spPr>
        <a:noFill/>
        <a:ln w="25400">
          <a:noFill/>
        </a:ln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'Одобренные РФ 2020г.'!$B$32</c:f>
              <c:strCache>
                <c:ptCount val="1"/>
                <c:pt idx="0">
                  <c:v>сумма гарантии</c:v>
                </c:pt>
              </c:strCache>
            </c:strRef>
          </c:tx>
          <c:spPr>
            <a:solidFill>
              <a:srgbClr val="4472C4">
                <a:lumMod val="75000"/>
              </a:srgbClr>
            </a:solidFill>
            <a:ln w="25400">
              <a:noFill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 b="0" i="0" u="none" strike="noStrike" baseline="0">
                    <a:solidFill>
                      <a:srgbClr val="333333"/>
                    </a:solidFill>
                    <a:latin typeface="Century Gothic"/>
                    <a:ea typeface="Century Gothic"/>
                    <a:cs typeface="Century Gothic"/>
                  </a:defRPr>
                </a:pPr>
                <a:endParaRPr lang="ru-K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'Одобренные РФ 2020г.'!$A$33:$A$42</c:f>
              <c:strCache>
                <c:ptCount val="10"/>
                <c:pt idx="0">
                  <c:v>ЗКО</c:v>
                </c:pt>
                <c:pt idx="1">
                  <c:v>Костанайская область</c:v>
                </c:pt>
                <c:pt idx="2">
                  <c:v>Мангистауская область</c:v>
                </c:pt>
                <c:pt idx="3">
                  <c:v>Абайская область</c:v>
                </c:pt>
                <c:pt idx="4">
                  <c:v>Атырауская область</c:v>
                </c:pt>
                <c:pt idx="5">
                  <c:v>Акмолинская область</c:v>
                </c:pt>
                <c:pt idx="6">
                  <c:v>Туркестанская область</c:v>
                </c:pt>
                <c:pt idx="7">
                  <c:v>Жетысуская область</c:v>
                </c:pt>
                <c:pt idx="8">
                  <c:v>Алматинская область</c:v>
                </c:pt>
                <c:pt idx="9">
                  <c:v>ВКО</c:v>
                </c:pt>
              </c:strCache>
            </c:strRef>
          </c:cat>
          <c:val>
            <c:numRef>
              <c:f>'Одобренные РФ 2020г.'!$B$33:$B$42</c:f>
              <c:numCache>
                <c:formatCode>_-* #\ ##0_р_._-;\-* #\ ##0_р_._-;_-* "-"??_р_._-;_-@_-</c:formatCode>
                <c:ptCount val="10"/>
                <c:pt idx="0">
                  <c:v>19.5</c:v>
                </c:pt>
                <c:pt idx="1">
                  <c:v>20</c:v>
                </c:pt>
                <c:pt idx="2">
                  <c:v>28.125</c:v>
                </c:pt>
                <c:pt idx="3">
                  <c:v>33.844999999999999</c:v>
                </c:pt>
                <c:pt idx="4" formatCode="_-* #\ ##0.00_р_._-;\-* #\ ##0.00_р_._-;_-* &quot;-&quot;??_р_._-;_-@_-">
                  <c:v>62.7</c:v>
                </c:pt>
                <c:pt idx="5">
                  <c:v>86</c:v>
                </c:pt>
                <c:pt idx="6">
                  <c:v>148.518055</c:v>
                </c:pt>
                <c:pt idx="7" formatCode="#,##0">
                  <c:v>166.39689999999999</c:v>
                </c:pt>
                <c:pt idx="8">
                  <c:v>175</c:v>
                </c:pt>
                <c:pt idx="9">
                  <c:v>232.8844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60F-4D89-B8E4-68942DC204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519857520"/>
        <c:axId val="1"/>
      </c:barChart>
      <c:catAx>
        <c:axId val="151985752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333333"/>
                </a:solidFill>
                <a:latin typeface="Century Gothic"/>
                <a:ea typeface="Century Gothic"/>
                <a:cs typeface="Century Gothic"/>
              </a:defRPr>
            </a:pPr>
            <a:endParaRPr lang="ru-KZ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1"/>
        <c:axPos val="b"/>
        <c:numFmt formatCode="_-* #\ ##0_р_._-;\-* #\ ##0_р_._-;_-* &quot;-&quot;??_р_._-;_-@_-" sourceLinked="1"/>
        <c:majorTickMark val="out"/>
        <c:minorTickMark val="none"/>
        <c:tickLblPos val="nextTo"/>
        <c:crossAx val="151985752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KZ"/>
    </a:p>
  </c:txPr>
  <c:externalData r:id="rId2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 b="1" i="0" u="none" strike="noStrike" baseline="0">
                <a:solidFill>
                  <a:srgbClr val="333333"/>
                </a:solidFill>
                <a:latin typeface="Century Gothic" panose="020B0502020202020204" pitchFamily="34" charset="0"/>
                <a:ea typeface="Calibri"/>
                <a:cs typeface="Calibri"/>
              </a:defRPr>
            </a:pPr>
            <a:r>
              <a:rPr lang="ru-RU">
                <a:latin typeface="Century Gothic" panose="020B0502020202020204" pitchFamily="34" charset="0"/>
              </a:rPr>
              <a:t>По количеству одобренных ДГ,кол-во</a:t>
            </a:r>
          </a:p>
        </c:rich>
      </c:tx>
      <c:overlay val="0"/>
      <c:spPr>
        <a:noFill/>
        <a:ln w="25400">
          <a:noFill/>
        </a:ln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rgbClr val="4472C4">
                <a:lumMod val="75000"/>
              </a:srgbClr>
            </a:solidFill>
            <a:ln w="25400">
              <a:noFill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 b="0" i="0" u="none" strike="noStrike" baseline="0">
                    <a:solidFill>
                      <a:srgbClr val="333333"/>
                    </a:solidFill>
                    <a:latin typeface="Century Gothic" panose="020B0502020202020204" pitchFamily="34" charset="0"/>
                    <a:ea typeface="Calibri"/>
                    <a:cs typeface="Calibri"/>
                  </a:defRPr>
                </a:pPr>
                <a:endParaRPr lang="ru-K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одобр.бву!$C$3:$C$7</c:f>
              <c:strCache>
                <c:ptCount val="5"/>
                <c:pt idx="0">
                  <c:v>АО "ForteBank"</c:v>
                </c:pt>
                <c:pt idx="1">
                  <c:v>АО "Нурбанк"</c:v>
                </c:pt>
                <c:pt idx="2">
                  <c:v>АО «Bereke Bank» (ранее ДБ АО «Сбербанк»)</c:v>
                </c:pt>
                <c:pt idx="3">
                  <c:v>АО "First Heartland Jusan Bank"</c:v>
                </c:pt>
                <c:pt idx="4">
                  <c:v>АО "Банк ЦентрКредит"</c:v>
                </c:pt>
              </c:strCache>
            </c:strRef>
          </c:cat>
          <c:val>
            <c:numRef>
              <c:f>одобр.бву!$D$3:$D$7</c:f>
              <c:numCache>
                <c:formatCode>General</c:formatCode>
                <c:ptCount val="5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4</c:v>
                </c:pt>
                <c:pt idx="4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CC2-4793-87EC-E229D89A710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428516304"/>
        <c:axId val="1"/>
      </c:barChart>
      <c:catAx>
        <c:axId val="142851630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entury Gothic" panose="020B0502020202020204" pitchFamily="34" charset="0"/>
                <a:ea typeface="Calibri"/>
                <a:cs typeface="Calibri"/>
              </a:defRPr>
            </a:pPr>
            <a:endParaRPr lang="ru-KZ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42851630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KZ"/>
    </a:p>
  </c:txPr>
  <c:externalData r:id="rId2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 b="1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r>
              <a:rPr lang="ru-RU"/>
              <a:t>По сумме одобренных ДГ, млн.тенге</a:t>
            </a:r>
          </a:p>
        </c:rich>
      </c:tx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36107016570851336"/>
          <c:y val="0.16477080687494708"/>
          <c:w val="0.60649251084924571"/>
          <c:h val="0.80209296418592835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4472C4">
                <a:lumMod val="75000"/>
              </a:srgbClr>
            </a:solidFill>
            <a:ln w="25400">
              <a:noFill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 b="0" i="0" u="none" strike="noStrike" baseline="0">
                    <a:solidFill>
                      <a:srgbClr val="333333"/>
                    </a:solidFill>
                    <a:latin typeface="Century Gothic" panose="020B0502020202020204" pitchFamily="34" charset="0"/>
                    <a:ea typeface="Calibri"/>
                    <a:cs typeface="Calibri"/>
                  </a:defRPr>
                </a:pPr>
                <a:endParaRPr lang="ru-K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одобр.бву!$C$29:$C$33</c:f>
              <c:strCache>
                <c:ptCount val="5"/>
                <c:pt idx="0">
                  <c:v>АО «Bereke Bank» (ранее ДБ АО «Сбербанк»)</c:v>
                </c:pt>
                <c:pt idx="1">
                  <c:v>АО "ForteBank"</c:v>
                </c:pt>
                <c:pt idx="2">
                  <c:v>АО "Нурбанк"</c:v>
                </c:pt>
                <c:pt idx="3">
                  <c:v>АО "First Heartland Jusan Bank"</c:v>
                </c:pt>
                <c:pt idx="4">
                  <c:v>АО "Банк ЦентрКредит"</c:v>
                </c:pt>
              </c:strCache>
            </c:strRef>
          </c:cat>
          <c:val>
            <c:numRef>
              <c:f>одобр.бву!$D$29:$D$33</c:f>
              <c:numCache>
                <c:formatCode>_-* #\ ##0.00_р_._-;\-* #\ ##0.00_р_._-;_-* "-"??_р_._-;_-@_-</c:formatCode>
                <c:ptCount val="5"/>
                <c:pt idx="0" formatCode="_-* #\ ##0_р_._-;\-* #\ ##0_р_._-;_-* &quot;-&quot;??_р_._-;_-@_-">
                  <c:v>20</c:v>
                </c:pt>
                <c:pt idx="1">
                  <c:v>48.2</c:v>
                </c:pt>
                <c:pt idx="2" formatCode="_-* #\ ##0_р_._-;\-* #\ ##0_р_._-;_-* &quot;-&quot;??_р_._-;_-@_-">
                  <c:v>148.518055</c:v>
                </c:pt>
                <c:pt idx="3" formatCode="_-* #\ ##0_р_._-;\-* #\ ##0_р_._-;_-* &quot;-&quot;??_р_._-;_-@_-">
                  <c:v>281.28129999999999</c:v>
                </c:pt>
                <c:pt idx="4" formatCode="_-* #\ ##0_р_._-;\-* #\ ##0_р_._-;_-* &quot;-&quot;??_р_._-;_-@_-">
                  <c:v>474.97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936-437D-8C89-5460476A29D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519853680"/>
        <c:axId val="1"/>
      </c:barChart>
      <c:catAx>
        <c:axId val="151985368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entury Gothic" panose="020B0502020202020204" pitchFamily="34" charset="0"/>
                <a:ea typeface="Calibri"/>
                <a:cs typeface="Calibri"/>
              </a:defRPr>
            </a:pPr>
            <a:endParaRPr lang="ru-KZ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1"/>
        <c:axPos val="b"/>
        <c:numFmt formatCode="_-* #\ ##0_р_._-;\-* #\ ##0_р_._-;_-* &quot;-&quot;??_р_._-;_-@_-" sourceLinked="1"/>
        <c:majorTickMark val="out"/>
        <c:minorTickMark val="none"/>
        <c:tickLblPos val="nextTo"/>
        <c:crossAx val="151985368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KZ"/>
    </a:p>
  </c:txPr>
  <c:externalData r:id="rId2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43111798417993635"/>
          <c:y val="9.4823955915399619E-2"/>
          <c:w val="0.51860671789954216"/>
          <c:h val="0.76333542501952845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D121-462B-BADB-F1141409DE11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D121-462B-BADB-F1141409DE11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D121-462B-BADB-F1141409DE11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D121-462B-BADB-F1141409DE11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D121-462B-BADB-F1141409DE11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D121-462B-BADB-F1141409DE11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D-D121-462B-BADB-F1141409DE11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F-D121-462B-BADB-F1141409DE11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1-D121-462B-BADB-F1141409DE11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3-D121-462B-BADB-F1141409DE11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5-D121-462B-BADB-F1141409DE11}"/>
              </c:ext>
            </c:extLst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7-D121-462B-BADB-F1141409DE11}"/>
              </c:ext>
            </c:extLst>
          </c:dPt>
          <c:dPt>
            <c:idx val="12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9-D121-462B-BADB-F1141409DE11}"/>
              </c:ext>
            </c:extLst>
          </c:dPt>
          <c:dPt>
            <c:idx val="13"/>
            <c:bubble3D val="0"/>
            <c:spPr>
              <a:solidFill>
                <a:schemeClr val="accent2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B-D121-462B-BADB-F1141409DE11}"/>
              </c:ext>
            </c:extLst>
          </c:dPt>
          <c:dPt>
            <c:idx val="14"/>
            <c:bubble3D val="0"/>
            <c:spPr>
              <a:solidFill>
                <a:schemeClr val="accent3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D-D121-462B-BADB-F1141409DE11}"/>
              </c:ext>
            </c:extLst>
          </c:dPt>
          <c:dPt>
            <c:idx val="15"/>
            <c:bubble3D val="0"/>
            <c:spPr>
              <a:solidFill>
                <a:schemeClr val="accent4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F-D121-462B-BADB-F1141409DE11}"/>
              </c:ext>
            </c:extLst>
          </c:dPt>
          <c:dPt>
            <c:idx val="16"/>
            <c:bubble3D val="0"/>
            <c:spPr>
              <a:solidFill>
                <a:schemeClr val="accent5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21-D121-462B-BADB-F1141409DE1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K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Отрасли!$C$4:$C$20</c:f>
              <c:strCache>
                <c:ptCount val="17"/>
                <c:pt idx="0">
                  <c:v>A-Сельское, лесное и рыбное хозяйство</c:v>
                </c:pt>
                <c:pt idx="1">
                  <c:v>B-Горнодобывающая промышленность и разработка карьеров</c:v>
                </c:pt>
                <c:pt idx="2">
                  <c:v>C-Обрабатывающая промышленность</c:v>
                </c:pt>
                <c:pt idx="3">
                  <c:v>D-Электроснабжение, подача газа, пара и воздушное кондиционирование</c:v>
                </c:pt>
                <c:pt idx="4">
                  <c:v>E-Водоснабжение; канализационная система, контроль над сбором и распределением отходов</c:v>
                </c:pt>
                <c:pt idx="5">
                  <c:v>F-Строительство</c:v>
                </c:pt>
                <c:pt idx="6">
                  <c:v>G-Оптовая и розничная торговля; ремонт автомобилей и мотоциклов</c:v>
                </c:pt>
                <c:pt idx="7">
                  <c:v>H-Транспорт и складирование</c:v>
                </c:pt>
                <c:pt idx="8">
                  <c:v>I-Услуги по проживанию и питанию</c:v>
                </c:pt>
                <c:pt idx="9">
                  <c:v>J-Информация и связь</c:v>
                </c:pt>
                <c:pt idx="10">
                  <c:v>L-Операции с недвижимым имуществом</c:v>
                </c:pt>
                <c:pt idx="11">
                  <c:v>M-Профессиональная, научная и техническая деятельность</c:v>
                </c:pt>
                <c:pt idx="12">
                  <c:v>N-Деятельность в области административного и вспомогательного обслуживания</c:v>
                </c:pt>
                <c:pt idx="13">
                  <c:v>P-Образование</c:v>
                </c:pt>
                <c:pt idx="14">
                  <c:v>Q-Здравоохранение и социальные услуги</c:v>
                </c:pt>
                <c:pt idx="15">
                  <c:v>R-Искусство, развлечения и отдых</c:v>
                </c:pt>
                <c:pt idx="16">
                  <c:v>S-Предоставление прочих видов услуг</c:v>
                </c:pt>
              </c:strCache>
            </c:strRef>
          </c:cat>
          <c:val>
            <c:numRef>
              <c:f>Отрасли!$D$4:$D$20</c:f>
              <c:numCache>
                <c:formatCode>0%</c:formatCode>
                <c:ptCount val="17"/>
                <c:pt idx="0">
                  <c:v>3.5573489257593363E-2</c:v>
                </c:pt>
                <c:pt idx="1">
                  <c:v>3.6506311704833237E-3</c:v>
                </c:pt>
                <c:pt idx="2">
                  <c:v>9.8473793386870997E-2</c:v>
                </c:pt>
                <c:pt idx="3">
                  <c:v>4.2539134401818387E-3</c:v>
                </c:pt>
                <c:pt idx="4">
                  <c:v>2.0330391506323594E-3</c:v>
                </c:pt>
                <c:pt idx="5">
                  <c:v>0.11574895230954309</c:v>
                </c:pt>
                <c:pt idx="6">
                  <c:v>0.49059048193857024</c:v>
                </c:pt>
                <c:pt idx="7">
                  <c:v>2.9334068680708369E-2</c:v>
                </c:pt>
                <c:pt idx="8">
                  <c:v>7.1170464738562908E-2</c:v>
                </c:pt>
                <c:pt idx="9">
                  <c:v>3.9935223743557784E-3</c:v>
                </c:pt>
                <c:pt idx="10">
                  <c:v>5.8920863246805712E-2</c:v>
                </c:pt>
                <c:pt idx="11">
                  <c:v>1.7814540453317668E-2</c:v>
                </c:pt>
                <c:pt idx="12">
                  <c:v>7.1155470787107765E-3</c:v>
                </c:pt>
                <c:pt idx="13">
                  <c:v>2.156179803285491E-2</c:v>
                </c:pt>
                <c:pt idx="14">
                  <c:v>6.070287586870492E-3</c:v>
                </c:pt>
                <c:pt idx="15">
                  <c:v>1.5463902943426833E-2</c:v>
                </c:pt>
                <c:pt idx="16">
                  <c:v>1.823070421051123E-2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2-D121-462B-BADB-F1141409DE1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l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ru-KZ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KZ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500" b="1"/>
            </a:pPr>
            <a:r>
              <a:rPr lang="ru-RU" sz="1500" b="1"/>
              <a:t>По сумме подписанных ДГ,  млрд.тенге</a:t>
            </a:r>
          </a:p>
        </c:rich>
      </c:tx>
      <c:layout>
        <c:manualLayout>
          <c:xMode val="edge"/>
          <c:yMode val="edge"/>
          <c:x val="0.21880979110140331"/>
          <c:y val="4.4623631400195242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39955097428527286"/>
          <c:y val="0.12242007610963997"/>
          <c:w val="0.50160422575952379"/>
          <c:h val="0.7907260812888367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1">
                <a:lumMod val="75000"/>
              </a:schemeClr>
            </a:solidFill>
          </c:spPr>
          <c:invertIfNegative val="0"/>
          <c:dLbls>
            <c:numFmt formatCode="#,##0.00" sourceLinked="0"/>
            <c:spPr>
              <a:noFill/>
              <a:ln w="25400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Лист2!$K$2:$K$20</c:f>
              <c:strCache>
                <c:ptCount val="19"/>
                <c:pt idx="0">
                  <c:v>Жетысуская область</c:v>
                </c:pt>
                <c:pt idx="1">
                  <c:v>Кызылординская область</c:v>
                </c:pt>
                <c:pt idx="2">
                  <c:v>Абайская область</c:v>
                </c:pt>
                <c:pt idx="3">
                  <c:v>Атырауская область</c:v>
                </c:pt>
                <c:pt idx="4">
                  <c:v>г.Шымкент</c:v>
                </c:pt>
                <c:pt idx="5">
                  <c:v>Туркестанская область</c:v>
                </c:pt>
                <c:pt idx="6">
                  <c:v>Жамбылская область</c:v>
                </c:pt>
                <c:pt idx="7">
                  <c:v>Мангистауская область</c:v>
                </c:pt>
                <c:pt idx="8">
                  <c:v>Карагандинская область</c:v>
                </c:pt>
                <c:pt idx="9">
                  <c:v>Костанайская область</c:v>
                </c:pt>
                <c:pt idx="10">
                  <c:v>ЗКО</c:v>
                </c:pt>
                <c:pt idx="11">
                  <c:v>Павлодарская область</c:v>
                </c:pt>
                <c:pt idx="12">
                  <c:v>Акмолинская область</c:v>
                </c:pt>
                <c:pt idx="13">
                  <c:v>Алматинская область</c:v>
                </c:pt>
                <c:pt idx="14">
                  <c:v>СКО</c:v>
                </c:pt>
                <c:pt idx="15">
                  <c:v>Актюбинская область</c:v>
                </c:pt>
                <c:pt idx="16">
                  <c:v>ВКО</c:v>
                </c:pt>
                <c:pt idx="17">
                  <c:v>г.Астана</c:v>
                </c:pt>
                <c:pt idx="18">
                  <c:v>г.Алматы</c:v>
                </c:pt>
              </c:strCache>
            </c:strRef>
          </c:cat>
          <c:val>
            <c:numRef>
              <c:f>Лист2!$L$2:$L$20</c:f>
              <c:numCache>
                <c:formatCode>_-* #\ ##0_р_._-;\-* #\ ##0_р_._-;_-* "-"??_р_._-;_-@_-</c:formatCode>
                <c:ptCount val="19"/>
                <c:pt idx="0">
                  <c:v>8.6240600000000001E-2</c:v>
                </c:pt>
                <c:pt idx="1">
                  <c:v>0.68469357329000013</c:v>
                </c:pt>
                <c:pt idx="2">
                  <c:v>0.81773794</c:v>
                </c:pt>
                <c:pt idx="3">
                  <c:v>0.82720501196000007</c:v>
                </c:pt>
                <c:pt idx="4">
                  <c:v>1.10373973745</c:v>
                </c:pt>
                <c:pt idx="5">
                  <c:v>1.2924586600000001</c:v>
                </c:pt>
                <c:pt idx="6">
                  <c:v>1.3350241839999999</c:v>
                </c:pt>
                <c:pt idx="7">
                  <c:v>1.3869903624200002</c:v>
                </c:pt>
                <c:pt idx="8">
                  <c:v>1.3915509934900001</c:v>
                </c:pt>
                <c:pt idx="9">
                  <c:v>1.6250955600000001</c:v>
                </c:pt>
                <c:pt idx="10">
                  <c:v>1.6918210579999999</c:v>
                </c:pt>
                <c:pt idx="11">
                  <c:v>1.87294703068</c:v>
                </c:pt>
                <c:pt idx="12">
                  <c:v>2.0274012479999999</c:v>
                </c:pt>
                <c:pt idx="13">
                  <c:v>2.1183759603299999</c:v>
                </c:pt>
                <c:pt idx="14">
                  <c:v>2.1879914729999999</c:v>
                </c:pt>
                <c:pt idx="15">
                  <c:v>2.5317490550000001</c:v>
                </c:pt>
                <c:pt idx="16">
                  <c:v>3.971954958</c:v>
                </c:pt>
                <c:pt idx="17">
                  <c:v>4.4160405865100003</c:v>
                </c:pt>
                <c:pt idx="18">
                  <c:v>8.7556938824100001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8CE-45DF-BFE6-12D82B7AF5B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30440176"/>
        <c:axId val="1"/>
      </c:barChart>
      <c:catAx>
        <c:axId val="1430440176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 rot="0" vert="horz"/>
          <a:lstStyle/>
          <a:p>
            <a:pPr>
              <a:defRPr/>
            </a:pPr>
            <a:endParaRPr lang="ru-KZ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1"/>
        <c:axPos val="b"/>
        <c:numFmt formatCode="_-* #\ ##0_р_._-;\-* #\ ##0_р_._-;_-* &quot;-&quot;??_р_._-;_-@_-" sourceLinked="1"/>
        <c:majorTickMark val="out"/>
        <c:minorTickMark val="none"/>
        <c:tickLblPos val="nextTo"/>
        <c:crossAx val="143044017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900" b="0" i="0" u="none" strike="noStrike" baseline="0">
          <a:solidFill>
            <a:srgbClr val="000000"/>
          </a:solidFill>
          <a:latin typeface="Century Gothic" panose="020B0502020202020204" pitchFamily="34" charset="0"/>
          <a:ea typeface="Calibri"/>
          <a:cs typeface="Calibri"/>
        </a:defRPr>
      </a:pPr>
      <a:endParaRPr lang="ru-KZ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 b="1" i="0" u="none" strike="noStrike" baseline="0">
                <a:solidFill>
                  <a:srgbClr val="000000"/>
                </a:solidFill>
                <a:latin typeface="Century Gothic" panose="020B0502020202020204" pitchFamily="34" charset="0"/>
                <a:ea typeface="Arial Narrow"/>
                <a:cs typeface="Arial Narrow"/>
              </a:defRPr>
            </a:pPr>
            <a:r>
              <a:rPr lang="ru-RU" sz="1400">
                <a:latin typeface="Century Gothic" panose="020B0502020202020204" pitchFamily="34" charset="0"/>
              </a:rPr>
              <a:t>По количеству подписанных ДГ,кол-во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0.38835747962016254"/>
          <c:y val="0.1100275552217484"/>
          <c:w val="0.52461193092915115"/>
          <c:h val="0.83535295267702803"/>
        </c:manualLayout>
      </c:layout>
      <c:barChart>
        <c:barDir val="bar"/>
        <c:grouping val="clustered"/>
        <c:varyColors val="0"/>
        <c:ser>
          <c:idx val="1"/>
          <c:order val="0"/>
          <c:spPr>
            <a:solidFill>
              <a:schemeClr val="accent1">
                <a:lumMod val="75000"/>
              </a:schemeClr>
            </a:solidFill>
          </c:spPr>
          <c:invertIfNegative val="0"/>
          <c:cat>
            <c:strRef>
              <c:f>Лист3!$A$2:$A$22</c:f>
              <c:strCache>
                <c:ptCount val="21"/>
                <c:pt idx="0">
                  <c:v>АО "Qazaq Banki"</c:v>
                </c:pt>
                <c:pt idx="1">
                  <c:v>МФО «МиГ Кредит Астана</c:v>
                </c:pt>
                <c:pt idx="2">
                  <c:v>ТОО МФО "Almaty"</c:v>
                </c:pt>
                <c:pt idx="3">
                  <c:v>МФО "РИЦ "Кызылорда"</c:v>
                </c:pt>
                <c:pt idx="4">
                  <c:v>АО «Шинхан Банк Казахстан»</c:v>
                </c:pt>
                <c:pt idx="5">
                  <c:v>АО «Tengri Bank»</c:v>
                </c:pt>
                <c:pt idx="6">
                  <c:v>АО "AsiaCredit Bank</c:v>
                </c:pt>
                <c:pt idx="7">
                  <c:v>АО " Банк Астана-Финанс"</c:v>
                </c:pt>
                <c:pt idx="8">
                  <c:v>АО "Банк Kassa Nova"</c:v>
                </c:pt>
                <c:pt idx="9">
                  <c:v>АО "Казкоммерцбанк"</c:v>
                </c:pt>
                <c:pt idx="10">
                  <c:v>АО "Народный Банк Казахастана"</c:v>
                </c:pt>
                <c:pt idx="11">
                  <c:v>ДБ АО "Банк ВТБ Казахстан"</c:v>
                </c:pt>
                <c:pt idx="12">
                  <c:v>АО "Евразийский банк"</c:v>
                </c:pt>
                <c:pt idx="13">
                  <c:v>АО "Bank RBK"</c:v>
                </c:pt>
                <c:pt idx="14">
                  <c:v>АО "ForteBank"</c:v>
                </c:pt>
                <c:pt idx="15">
                  <c:v>АО ДБ "Альфа Банк"</c:v>
                </c:pt>
                <c:pt idx="16">
                  <c:v>АО "Нурбанк"</c:v>
                </c:pt>
                <c:pt idx="17">
                  <c:v>First Heartland Jysan Bank</c:v>
                </c:pt>
                <c:pt idx="18">
                  <c:v>АО "АТФБанк"</c:v>
                </c:pt>
                <c:pt idx="19">
                  <c:v>АО «Bereke Bank» (ранее ДБ АО «Сбербанк»)</c:v>
                </c:pt>
                <c:pt idx="20">
                  <c:v>АО "Банк ЦентрКредит"</c:v>
                </c:pt>
              </c:strCache>
            </c:strRef>
          </c:cat>
          <c:val>
            <c:numRef>
              <c:f>Лист3!$B$2:$B$21</c:f>
              <c:numCache>
                <c:formatCode>General</c:formatCode>
                <c:ptCount val="20"/>
                <c:pt idx="0">
                  <c:v>1</c:v>
                </c:pt>
                <c:pt idx="1">
                  <c:v>1</c:v>
                </c:pt>
                <c:pt idx="2">
                  <c:v>2</c:v>
                </c:pt>
                <c:pt idx="3">
                  <c:v>4</c:v>
                </c:pt>
                <c:pt idx="4">
                  <c:v>4</c:v>
                </c:pt>
                <c:pt idx="5">
                  <c:v>5</c:v>
                </c:pt>
                <c:pt idx="6">
                  <c:v>5</c:v>
                </c:pt>
                <c:pt idx="7">
                  <c:v>9</c:v>
                </c:pt>
                <c:pt idx="8">
                  <c:v>11</c:v>
                </c:pt>
                <c:pt idx="9">
                  <c:v>15</c:v>
                </c:pt>
                <c:pt idx="10">
                  <c:v>16</c:v>
                </c:pt>
                <c:pt idx="11">
                  <c:v>32</c:v>
                </c:pt>
                <c:pt idx="12">
                  <c:v>46</c:v>
                </c:pt>
                <c:pt idx="13">
                  <c:v>61</c:v>
                </c:pt>
                <c:pt idx="14">
                  <c:v>79</c:v>
                </c:pt>
                <c:pt idx="15">
                  <c:v>83</c:v>
                </c:pt>
                <c:pt idx="16">
                  <c:v>109</c:v>
                </c:pt>
                <c:pt idx="17">
                  <c:v>110</c:v>
                </c:pt>
                <c:pt idx="18">
                  <c:v>137</c:v>
                </c:pt>
                <c:pt idx="19">
                  <c:v>177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5BC-4F0F-B449-4400219B6AD4}"/>
            </c:ext>
          </c:extLst>
        </c:ser>
        <c:ser>
          <c:idx val="0"/>
          <c:order val="1"/>
          <c:spPr>
            <a:solidFill>
              <a:schemeClr val="accent1">
                <a:lumMod val="75000"/>
              </a:schemeClr>
            </a:solidFill>
          </c:spPr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 b="0" i="0" u="none" strike="noStrike" baseline="0">
                    <a:solidFill>
                      <a:srgbClr val="000000"/>
                    </a:solidFill>
                    <a:latin typeface="Century Gothic" panose="020B0502020202020204" pitchFamily="34" charset="0"/>
                    <a:ea typeface="Calibri"/>
                    <a:cs typeface="Calibri"/>
                  </a:defRPr>
                </a:pPr>
                <a:endParaRPr lang="ru-K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Лист3!$A$2:$A$22</c:f>
              <c:strCache>
                <c:ptCount val="21"/>
                <c:pt idx="0">
                  <c:v>АО "Qazaq Banki"</c:v>
                </c:pt>
                <c:pt idx="1">
                  <c:v>МФО «МиГ Кредит Астана</c:v>
                </c:pt>
                <c:pt idx="2">
                  <c:v>ТОО МФО "Almaty"</c:v>
                </c:pt>
                <c:pt idx="3">
                  <c:v>МФО "РИЦ "Кызылорда"</c:v>
                </c:pt>
                <c:pt idx="4">
                  <c:v>АО «Шинхан Банк Казахстан»</c:v>
                </c:pt>
                <c:pt idx="5">
                  <c:v>АО «Tengri Bank»</c:v>
                </c:pt>
                <c:pt idx="6">
                  <c:v>АО "AsiaCredit Bank</c:v>
                </c:pt>
                <c:pt idx="7">
                  <c:v>АО " Банк Астана-Финанс"</c:v>
                </c:pt>
                <c:pt idx="8">
                  <c:v>АО "Банк Kassa Nova"</c:v>
                </c:pt>
                <c:pt idx="9">
                  <c:v>АО "Казкоммерцбанк"</c:v>
                </c:pt>
                <c:pt idx="10">
                  <c:v>АО "Народный Банк Казахастана"</c:v>
                </c:pt>
                <c:pt idx="11">
                  <c:v>ДБ АО "Банк ВТБ Казахстан"</c:v>
                </c:pt>
                <c:pt idx="12">
                  <c:v>АО "Евразийский банк"</c:v>
                </c:pt>
                <c:pt idx="13">
                  <c:v>АО "Bank RBK"</c:v>
                </c:pt>
                <c:pt idx="14">
                  <c:v>АО "ForteBank"</c:v>
                </c:pt>
                <c:pt idx="15">
                  <c:v>АО ДБ "Альфа Банк"</c:v>
                </c:pt>
                <c:pt idx="16">
                  <c:v>АО "Нурбанк"</c:v>
                </c:pt>
                <c:pt idx="17">
                  <c:v>First Heartland Jysan Bank</c:v>
                </c:pt>
                <c:pt idx="18">
                  <c:v>АО "АТФБанк"</c:v>
                </c:pt>
                <c:pt idx="19">
                  <c:v>АО «Bereke Bank» (ранее ДБ АО «Сбербанк»)</c:v>
                </c:pt>
                <c:pt idx="20">
                  <c:v>АО "Банк ЦентрКредит"</c:v>
                </c:pt>
              </c:strCache>
            </c:strRef>
          </c:cat>
          <c:val>
            <c:numRef>
              <c:f>Лист3!$B$2:$B$22</c:f>
              <c:numCache>
                <c:formatCode>General</c:formatCode>
                <c:ptCount val="21"/>
                <c:pt idx="0">
                  <c:v>1</c:v>
                </c:pt>
                <c:pt idx="1">
                  <c:v>1</c:v>
                </c:pt>
                <c:pt idx="2">
                  <c:v>2</c:v>
                </c:pt>
                <c:pt idx="3">
                  <c:v>4</c:v>
                </c:pt>
                <c:pt idx="4">
                  <c:v>4</c:v>
                </c:pt>
                <c:pt idx="5">
                  <c:v>5</c:v>
                </c:pt>
                <c:pt idx="6">
                  <c:v>5</c:v>
                </c:pt>
                <c:pt idx="7">
                  <c:v>9</c:v>
                </c:pt>
                <c:pt idx="8">
                  <c:v>11</c:v>
                </c:pt>
                <c:pt idx="9">
                  <c:v>15</c:v>
                </c:pt>
                <c:pt idx="10">
                  <c:v>16</c:v>
                </c:pt>
                <c:pt idx="11">
                  <c:v>32</c:v>
                </c:pt>
                <c:pt idx="12">
                  <c:v>46</c:v>
                </c:pt>
                <c:pt idx="13">
                  <c:v>61</c:v>
                </c:pt>
                <c:pt idx="14">
                  <c:v>79</c:v>
                </c:pt>
                <c:pt idx="15">
                  <c:v>83</c:v>
                </c:pt>
                <c:pt idx="16">
                  <c:v>109</c:v>
                </c:pt>
                <c:pt idx="17">
                  <c:v>110</c:v>
                </c:pt>
                <c:pt idx="18">
                  <c:v>137</c:v>
                </c:pt>
                <c:pt idx="19">
                  <c:v>177</c:v>
                </c:pt>
                <c:pt idx="20">
                  <c:v>306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5BC-4F0F-B449-4400219B6AD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30392032"/>
        <c:axId val="1"/>
      </c:barChart>
      <c:catAx>
        <c:axId val="1430392032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 rot="0" vert="horz"/>
          <a:lstStyle/>
          <a:p>
            <a:pPr>
              <a:defRPr sz="900" b="0" i="0" u="none" strike="noStrike" baseline="0">
                <a:solidFill>
                  <a:srgbClr val="000000"/>
                </a:solidFill>
                <a:latin typeface="Century Gothic" panose="020B0502020202020204" pitchFamily="34" charset="0"/>
                <a:ea typeface="Calibri"/>
                <a:cs typeface="Calibri"/>
              </a:defRPr>
            </a:pPr>
            <a:endParaRPr lang="ru-KZ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43039203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KZ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600" b="1" i="0" u="none" strike="noStrike" baseline="0">
                <a:solidFill>
                  <a:srgbClr val="000000"/>
                </a:solidFill>
                <a:latin typeface="Century Gothic" panose="020B0502020202020204" pitchFamily="34" charset="0"/>
                <a:ea typeface="Arial Narrow"/>
                <a:cs typeface="Arial Narrow"/>
              </a:defRPr>
            </a:pPr>
            <a:r>
              <a:rPr lang="ru-RU">
                <a:latin typeface="Century Gothic" panose="020B0502020202020204" pitchFamily="34" charset="0"/>
              </a:rPr>
              <a:t>По сумме подписанных ДГ, млрд.тенге</a:t>
            </a:r>
          </a:p>
        </c:rich>
      </c:tx>
      <c:layout>
        <c:manualLayout>
          <c:xMode val="edge"/>
          <c:yMode val="edge"/>
          <c:x val="0.2314096613629511"/>
          <c:y val="8.7911136921333868E-3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44854359983409242"/>
          <c:y val="0.12468956564811177"/>
          <c:w val="0.49858218956126477"/>
          <c:h val="0.8499949328459756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1">
                <a:lumMod val="75000"/>
              </a:schemeClr>
            </a:solidFill>
          </c:spPr>
          <c:invertIfNegative val="0"/>
          <c:dLbls>
            <c:dLbl>
              <c:idx val="21"/>
              <c:layout>
                <c:manualLayout>
                  <c:x val="-3.1007751937984496E-3"/>
                  <c:y val="-2.6861722751269376E-17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900" b="0" i="0" u="none" strike="noStrike" baseline="0">
                      <a:solidFill>
                        <a:srgbClr val="000000"/>
                      </a:solidFill>
                      <a:latin typeface="Century Gothic" panose="020B0502020202020204" pitchFamily="34" charset="0"/>
                      <a:ea typeface="Calibri"/>
                      <a:cs typeface="Calibri"/>
                    </a:defRPr>
                  </a:pPr>
                  <a:endParaRPr lang="ru-KZ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B6B-48B9-89C8-9E7967E2BD47}"/>
                </c:ext>
              </c:extLst>
            </c:dLbl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 b="0" i="0" u="none" strike="noStrike" baseline="0">
                    <a:solidFill>
                      <a:srgbClr val="000000"/>
                    </a:solidFill>
                    <a:latin typeface="Century Gothic" panose="020B0502020202020204" pitchFamily="34" charset="0"/>
                    <a:ea typeface="Calibri"/>
                    <a:cs typeface="Calibri"/>
                  </a:defRPr>
                </a:pPr>
                <a:endParaRPr lang="ru-K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Лист3!$A$27:$A$47</c:f>
              <c:strCache>
                <c:ptCount val="21"/>
                <c:pt idx="0">
                  <c:v>МФО «МиГ Кредит Астана</c:v>
                </c:pt>
                <c:pt idx="1">
                  <c:v>АО "Qazaq Banki"</c:v>
                </c:pt>
                <c:pt idx="2">
                  <c:v>МФО "РИЦ "Кызылорда"</c:v>
                </c:pt>
                <c:pt idx="3">
                  <c:v>АО "AsiaCredit Bank</c:v>
                </c:pt>
                <c:pt idx="4">
                  <c:v>ТОО МФО "Almaty"</c:v>
                </c:pt>
                <c:pt idx="5">
                  <c:v>АО " Банк Астана-Финанс"</c:v>
                </c:pt>
                <c:pt idx="6">
                  <c:v>АО «Tengri Bank»</c:v>
                </c:pt>
                <c:pt idx="7">
                  <c:v>АО «Шинхан Банк Казахстан»</c:v>
                </c:pt>
                <c:pt idx="8">
                  <c:v>АО "Казкоммерцбанк"</c:v>
                </c:pt>
                <c:pt idx="9">
                  <c:v>АО "Банк Kassa Nova"</c:v>
                </c:pt>
                <c:pt idx="10">
                  <c:v>ДБ АО "Банк ВТБ Казахстан"</c:v>
                </c:pt>
                <c:pt idx="11">
                  <c:v>АО "Народный Банк Казахастана"</c:v>
                </c:pt>
                <c:pt idx="12">
                  <c:v>АО "ForteBank"</c:v>
                </c:pt>
                <c:pt idx="13">
                  <c:v>АО "Bank RBK"</c:v>
                </c:pt>
                <c:pt idx="14">
                  <c:v>АО "Евразийский банк"</c:v>
                </c:pt>
                <c:pt idx="15">
                  <c:v>АО ДБ "Альфа Банк"</c:v>
                </c:pt>
                <c:pt idx="16">
                  <c:v>АО "АТФБанк"</c:v>
                </c:pt>
                <c:pt idx="17">
                  <c:v>АО "Нурбанк"</c:v>
                </c:pt>
                <c:pt idx="18">
                  <c:v>First Heartland Jysan Bank</c:v>
                </c:pt>
                <c:pt idx="19">
                  <c:v>АО «Bereke Bank» (ранее ДБ АО «Сбербанк»)</c:v>
                </c:pt>
                <c:pt idx="20">
                  <c:v>АО "Банк ЦентрКредит"</c:v>
                </c:pt>
              </c:strCache>
            </c:strRef>
          </c:cat>
          <c:val>
            <c:numRef>
              <c:f>Лист3!$B$27:$B$47</c:f>
              <c:numCache>
                <c:formatCode>#\ ##0.0</c:formatCode>
                <c:ptCount val="21"/>
                <c:pt idx="0">
                  <c:v>5.0000000000000001E-4</c:v>
                </c:pt>
                <c:pt idx="1">
                  <c:v>1.25E-3</c:v>
                </c:pt>
                <c:pt idx="2">
                  <c:v>2.9576779000000001E-2</c:v>
                </c:pt>
                <c:pt idx="3">
                  <c:v>3.075E-2</c:v>
                </c:pt>
                <c:pt idx="4">
                  <c:v>5.1584844999999997E-2</c:v>
                </c:pt>
                <c:pt idx="5">
                  <c:v>5.5978899999999998E-2</c:v>
                </c:pt>
                <c:pt idx="6">
                  <c:v>6.9699999999999998E-2</c:v>
                </c:pt>
                <c:pt idx="7">
                  <c:v>0.125223</c:v>
                </c:pt>
                <c:pt idx="8">
                  <c:v>0.17400499999999999</c:v>
                </c:pt>
                <c:pt idx="9">
                  <c:v>0.23840620000000001</c:v>
                </c:pt>
                <c:pt idx="10">
                  <c:v>0.52218980233000001</c:v>
                </c:pt>
                <c:pt idx="11">
                  <c:v>1.0710993950000001</c:v>
                </c:pt>
                <c:pt idx="12">
                  <c:v>1.959635287</c:v>
                </c:pt>
                <c:pt idx="13">
                  <c:v>2.4356699184099999</c:v>
                </c:pt>
                <c:pt idx="14">
                  <c:v>2.4794374383299997</c:v>
                </c:pt>
                <c:pt idx="15">
                  <c:v>3.0781859090000001</c:v>
                </c:pt>
                <c:pt idx="16" formatCode="#,##0">
                  <c:v>3.7214865008599993</c:v>
                </c:pt>
                <c:pt idx="17">
                  <c:v>4.1290891685500002</c:v>
                </c:pt>
                <c:pt idx="18">
                  <c:v>4.513839935</c:v>
                </c:pt>
                <c:pt idx="19">
                  <c:v>5.4667203640000004</c:v>
                </c:pt>
                <c:pt idx="20">
                  <c:v>9.9703834320600002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B6B-48B9-89C8-9E7967E2BD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30393472"/>
        <c:axId val="1"/>
      </c:barChart>
      <c:catAx>
        <c:axId val="1430393472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 rot="0" vert="horz"/>
          <a:lstStyle/>
          <a:p>
            <a:pPr>
              <a:defRPr sz="900" b="0" i="0" u="none" strike="noStrike" baseline="0">
                <a:solidFill>
                  <a:srgbClr val="000000"/>
                </a:solidFill>
                <a:latin typeface="Century Gothic" panose="020B0502020202020204" pitchFamily="34" charset="0"/>
                <a:ea typeface="Calibri"/>
                <a:cs typeface="Calibri"/>
              </a:defRPr>
            </a:pPr>
            <a:endParaRPr lang="ru-KZ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1"/>
        <c:axPos val="b"/>
        <c:numFmt formatCode="#\ ##0.0" sourceLinked="1"/>
        <c:majorTickMark val="out"/>
        <c:minorTickMark val="none"/>
        <c:tickLblPos val="nextTo"/>
        <c:crossAx val="143039347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KZ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600" b="1" i="0" u="none" strike="noStrike" baseline="0">
                <a:solidFill>
                  <a:srgbClr val="000000"/>
                </a:solidFill>
                <a:latin typeface="Century Gothic" panose="020B0502020202020204" pitchFamily="34" charset="0"/>
                <a:ea typeface="Arial Narrow"/>
                <a:cs typeface="Arial Narrow"/>
              </a:defRPr>
            </a:pPr>
            <a:r>
              <a:rPr lang="ru-RU">
                <a:latin typeface="Century Gothic" panose="020B0502020202020204" pitchFamily="34" charset="0"/>
              </a:rPr>
              <a:t>По количеству подписанных ДГ,кол-во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0.33088935085620402"/>
          <c:y val="0.12775579480709656"/>
          <c:w val="0.53212643874020438"/>
          <c:h val="0.83520721508891504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1">
                <a:lumMod val="75000"/>
              </a:schemeClr>
            </a:solidFill>
          </c:spPr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 b="0" i="0" u="none" strike="noStrike" baseline="0">
                    <a:solidFill>
                      <a:srgbClr val="000000"/>
                    </a:solidFill>
                    <a:latin typeface="Century Gothic" panose="020B0502020202020204" pitchFamily="34" charset="0"/>
                    <a:ea typeface="Calibri"/>
                    <a:cs typeface="Calibri"/>
                  </a:defRPr>
                </a:pPr>
                <a:endParaRPr lang="ru-K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Лист4!$A$3:$A$20</c:f>
              <c:strCache>
                <c:ptCount val="18"/>
                <c:pt idx="0">
                  <c:v>Жетысуская область</c:v>
                </c:pt>
                <c:pt idx="1">
                  <c:v>Жамбылская область</c:v>
                </c:pt>
                <c:pt idx="2">
                  <c:v>Карагандинская область</c:v>
                </c:pt>
                <c:pt idx="3">
                  <c:v>Атырауская область</c:v>
                </c:pt>
                <c:pt idx="4">
                  <c:v>г.Шымкент</c:v>
                </c:pt>
                <c:pt idx="5">
                  <c:v>Костанайская область</c:v>
                </c:pt>
                <c:pt idx="6">
                  <c:v>г.Астана</c:v>
                </c:pt>
                <c:pt idx="7">
                  <c:v>Акмолинская область</c:v>
                </c:pt>
                <c:pt idx="8">
                  <c:v>Кызылординская область</c:v>
                </c:pt>
                <c:pt idx="9">
                  <c:v>Мангистауская область</c:v>
                </c:pt>
                <c:pt idx="10">
                  <c:v>ЗКО</c:v>
                </c:pt>
                <c:pt idx="11">
                  <c:v>СКО</c:v>
                </c:pt>
                <c:pt idx="12">
                  <c:v>Алматинская область</c:v>
                </c:pt>
                <c:pt idx="13">
                  <c:v>Павлодарская область</c:v>
                </c:pt>
                <c:pt idx="14">
                  <c:v>Абайская область</c:v>
                </c:pt>
                <c:pt idx="15">
                  <c:v>ВКО</c:v>
                </c:pt>
                <c:pt idx="16">
                  <c:v>Актюбинская область</c:v>
                </c:pt>
                <c:pt idx="17">
                  <c:v>г.Алматы</c:v>
                </c:pt>
              </c:strCache>
            </c:strRef>
          </c:cat>
          <c:val>
            <c:numRef>
              <c:f>Лист4!$B$3:$B$20</c:f>
              <c:numCache>
                <c:formatCode>General</c:formatCode>
                <c:ptCount val="18"/>
                <c:pt idx="0">
                  <c:v>2</c:v>
                </c:pt>
                <c:pt idx="1">
                  <c:v>4</c:v>
                </c:pt>
                <c:pt idx="2">
                  <c:v>4</c:v>
                </c:pt>
                <c:pt idx="3">
                  <c:v>7</c:v>
                </c:pt>
                <c:pt idx="4">
                  <c:v>8</c:v>
                </c:pt>
                <c:pt idx="5">
                  <c:v>9</c:v>
                </c:pt>
                <c:pt idx="6">
                  <c:v>10</c:v>
                </c:pt>
                <c:pt idx="7">
                  <c:v>11</c:v>
                </c:pt>
                <c:pt idx="8">
                  <c:v>11</c:v>
                </c:pt>
                <c:pt idx="9">
                  <c:v>11</c:v>
                </c:pt>
                <c:pt idx="10">
                  <c:v>12</c:v>
                </c:pt>
                <c:pt idx="11">
                  <c:v>12</c:v>
                </c:pt>
                <c:pt idx="12">
                  <c:v>14</c:v>
                </c:pt>
                <c:pt idx="13">
                  <c:v>15</c:v>
                </c:pt>
                <c:pt idx="14">
                  <c:v>18</c:v>
                </c:pt>
                <c:pt idx="15">
                  <c:v>19</c:v>
                </c:pt>
                <c:pt idx="16">
                  <c:v>24</c:v>
                </c:pt>
                <c:pt idx="17">
                  <c:v>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1ED-4DB5-AB5E-6BBA8B6438F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30395872"/>
        <c:axId val="1"/>
      </c:barChart>
      <c:catAx>
        <c:axId val="1430395872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 rot="0" vert="horz"/>
          <a:lstStyle/>
          <a:p>
            <a:pPr>
              <a:defRPr sz="900" b="0" i="0" u="none" strike="noStrike" baseline="0">
                <a:solidFill>
                  <a:srgbClr val="000000"/>
                </a:solidFill>
                <a:latin typeface="Century Gothic" panose="020B0502020202020204" pitchFamily="34" charset="0"/>
                <a:ea typeface="Calibri"/>
                <a:cs typeface="Calibri"/>
              </a:defRPr>
            </a:pPr>
            <a:endParaRPr lang="ru-KZ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43039587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KZ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600" b="1" i="0" u="none" strike="noStrike" baseline="0">
                <a:solidFill>
                  <a:srgbClr val="000000"/>
                </a:solidFill>
                <a:latin typeface="Century Gothic" panose="020B0502020202020204" pitchFamily="34" charset="0"/>
                <a:ea typeface="Arial Narrow"/>
                <a:cs typeface="Arial Narrow"/>
              </a:defRPr>
            </a:pPr>
            <a:r>
              <a:rPr lang="ru-RU">
                <a:latin typeface="Century Gothic" panose="020B0502020202020204" pitchFamily="34" charset="0"/>
              </a:rPr>
              <a:t>По сумме подписанных ДГ, млн. тенге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0.38307582291712305"/>
          <c:y val="0.13705973803634258"/>
          <c:w val="0.467149818172714"/>
          <c:h val="0.8288336260125756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1">
                <a:lumMod val="75000"/>
              </a:schemeClr>
            </a:solidFill>
          </c:spPr>
          <c:invertIfNegative val="0"/>
          <c:dLbls>
            <c:dLbl>
              <c:idx val="15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900" b="0" i="0" u="none" strike="noStrike" baseline="0">
                      <a:solidFill>
                        <a:srgbClr val="000000"/>
                      </a:solidFill>
                      <a:latin typeface="Century Gothic" panose="020B0502020202020204" pitchFamily="34" charset="0"/>
                      <a:ea typeface="Calibri"/>
                      <a:cs typeface="Calibri"/>
                    </a:defRPr>
                  </a:pPr>
                  <a:endParaRPr lang="ru-K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09BD-4EA9-A328-B613F7D2E29F}"/>
                </c:ext>
              </c:extLst>
            </c:dLbl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 b="0" i="0" u="none" strike="noStrike" baseline="0">
                    <a:solidFill>
                      <a:srgbClr val="000000"/>
                    </a:solidFill>
                    <a:latin typeface="Century Gothic" panose="020B0502020202020204" pitchFamily="34" charset="0"/>
                    <a:ea typeface="Calibri"/>
                    <a:cs typeface="Calibri"/>
                  </a:defRPr>
                </a:pPr>
                <a:endParaRPr lang="ru-K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Лист4!$A$25:$A$42</c:f>
              <c:strCache>
                <c:ptCount val="18"/>
                <c:pt idx="0">
                  <c:v>Жетысуская область</c:v>
                </c:pt>
                <c:pt idx="1">
                  <c:v>Атырауская область</c:v>
                </c:pt>
                <c:pt idx="2">
                  <c:v>г.Шымкент</c:v>
                </c:pt>
                <c:pt idx="3">
                  <c:v>Карагандинская область</c:v>
                </c:pt>
                <c:pt idx="4">
                  <c:v>Костанайская область</c:v>
                </c:pt>
                <c:pt idx="5">
                  <c:v>СКО</c:v>
                </c:pt>
                <c:pt idx="6">
                  <c:v>Кызылординская область</c:v>
                </c:pt>
                <c:pt idx="7">
                  <c:v>Мангистауская область</c:v>
                </c:pt>
                <c:pt idx="8">
                  <c:v>Жамбылская область</c:v>
                </c:pt>
                <c:pt idx="9">
                  <c:v>Алматинская область</c:v>
                </c:pt>
                <c:pt idx="10">
                  <c:v>Акмолинская область</c:v>
                </c:pt>
                <c:pt idx="11">
                  <c:v>ЗКО</c:v>
                </c:pt>
                <c:pt idx="12">
                  <c:v>Актюбинская область</c:v>
                </c:pt>
                <c:pt idx="13">
                  <c:v>ВКО</c:v>
                </c:pt>
                <c:pt idx="14">
                  <c:v>Абайская область</c:v>
                </c:pt>
                <c:pt idx="15">
                  <c:v>г.Астана</c:v>
                </c:pt>
                <c:pt idx="16">
                  <c:v>Павлодарская область</c:v>
                </c:pt>
                <c:pt idx="17">
                  <c:v>г.Алматы</c:v>
                </c:pt>
              </c:strCache>
            </c:strRef>
          </c:cat>
          <c:val>
            <c:numRef>
              <c:f>Лист4!$B$25:$B$42</c:f>
              <c:numCache>
                <c:formatCode>_-* #\ ##0_р_._-;\-* #\ ##0_р_._-;_-* "-"??_р_._-;_-@_-</c:formatCode>
                <c:ptCount val="18"/>
                <c:pt idx="0">
                  <c:v>86.240600000000001</c:v>
                </c:pt>
                <c:pt idx="1">
                  <c:v>104.604473</c:v>
                </c:pt>
                <c:pt idx="2">
                  <c:v>179.19616600000001</c:v>
                </c:pt>
                <c:pt idx="3">
                  <c:v>215.44900000000001</c:v>
                </c:pt>
                <c:pt idx="4">
                  <c:v>220.6</c:v>
                </c:pt>
                <c:pt idx="5">
                  <c:v>276.28036800000001</c:v>
                </c:pt>
                <c:pt idx="6">
                  <c:v>278.96844696000005</c:v>
                </c:pt>
                <c:pt idx="7">
                  <c:v>403.07367410000001</c:v>
                </c:pt>
                <c:pt idx="8">
                  <c:v>476.19787600000001</c:v>
                </c:pt>
                <c:pt idx="9">
                  <c:v>589.14588500000002</c:v>
                </c:pt>
                <c:pt idx="10">
                  <c:v>626.66104800000005</c:v>
                </c:pt>
                <c:pt idx="11">
                  <c:v>661.40790000000004</c:v>
                </c:pt>
                <c:pt idx="12">
                  <c:v>689.73141899999996</c:v>
                </c:pt>
                <c:pt idx="13">
                  <c:v>732.02563499999997</c:v>
                </c:pt>
                <c:pt idx="14">
                  <c:v>736.23793999999998</c:v>
                </c:pt>
                <c:pt idx="15" formatCode="#,##0">
                  <c:v>1003.308522</c:v>
                </c:pt>
                <c:pt idx="16">
                  <c:v>1154.8572449999999</c:v>
                </c:pt>
                <c:pt idx="17">
                  <c:v>1952.6230390000001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9BD-4EA9-A328-B613F7D2E29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27619536"/>
        <c:axId val="1"/>
      </c:barChart>
      <c:catAx>
        <c:axId val="1427619536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 rot="0" vert="horz"/>
          <a:lstStyle/>
          <a:p>
            <a:pPr>
              <a:defRPr sz="900" b="0" i="0" u="none" strike="noStrike" baseline="0">
                <a:solidFill>
                  <a:srgbClr val="000000"/>
                </a:solidFill>
                <a:latin typeface="Century Gothic" panose="020B0502020202020204" pitchFamily="34" charset="0"/>
                <a:ea typeface="Calibri"/>
                <a:cs typeface="Calibri"/>
              </a:defRPr>
            </a:pPr>
            <a:endParaRPr lang="ru-KZ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1"/>
        <c:axPos val="b"/>
        <c:numFmt formatCode="_-* #\ ##0_р_._-;\-* #\ ##0_р_._-;_-* &quot;-&quot;??_р_._-;_-@_-" sourceLinked="1"/>
        <c:majorTickMark val="out"/>
        <c:minorTickMark val="none"/>
        <c:tickLblPos val="nextTo"/>
        <c:crossAx val="142761953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KZ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 b="1" i="0" u="none" strike="noStrike" baseline="0">
                <a:solidFill>
                  <a:srgbClr val="333333"/>
                </a:solidFill>
                <a:latin typeface="Century Gothic" panose="020B0502020202020204" pitchFamily="34" charset="0"/>
                <a:ea typeface="Calibri"/>
                <a:cs typeface="Calibri"/>
              </a:defRPr>
            </a:pPr>
            <a:r>
              <a:rPr lang="ru-RU">
                <a:latin typeface="Century Gothic" panose="020B0502020202020204" pitchFamily="34" charset="0"/>
              </a:rPr>
              <a:t>По количеству подписанных ДГ,кол-во</a:t>
            </a:r>
          </a:p>
        </c:rich>
      </c:tx>
      <c:overlay val="0"/>
      <c:spPr>
        <a:noFill/>
        <a:ln w="25400">
          <a:noFill/>
        </a:ln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rgbClr val="4472C4">
                <a:lumMod val="75000"/>
              </a:srgbClr>
            </a:solidFill>
            <a:ln w="25400">
              <a:noFill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 b="0" i="0" u="none" strike="noStrike" baseline="0">
                    <a:solidFill>
                      <a:srgbClr val="333333"/>
                    </a:solidFill>
                    <a:latin typeface="Century Gothic" panose="020B0502020202020204" pitchFamily="34" charset="0"/>
                    <a:ea typeface="Calibri"/>
                    <a:cs typeface="Calibri"/>
                  </a:defRPr>
                </a:pPr>
                <a:endParaRPr lang="ru-K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Лист5.!$B$3:$B$12</c:f>
              <c:strCache>
                <c:ptCount val="10"/>
                <c:pt idx="0">
                  <c:v>АО «Шинхан Банк Казахстан»</c:v>
                </c:pt>
                <c:pt idx="1">
                  <c:v>МФО "РИЦ "Кызылорда"</c:v>
                </c:pt>
                <c:pt idx="2">
                  <c:v>АО "Bank RBK"</c:v>
                </c:pt>
                <c:pt idx="3">
                  <c:v>АО "Евразийский банк"</c:v>
                </c:pt>
                <c:pt idx="4">
                  <c:v>АО "Народный Банк Казахастана"</c:v>
                </c:pt>
                <c:pt idx="5">
                  <c:v>АО «Bereke Bank» (ранее ДБ АО «Сбербанк»)</c:v>
                </c:pt>
                <c:pt idx="6">
                  <c:v>АО "Нурбанк"</c:v>
                </c:pt>
                <c:pt idx="7">
                  <c:v>АО "ForteBank"</c:v>
                </c:pt>
                <c:pt idx="8">
                  <c:v>First Heartland Jysan Bank</c:v>
                </c:pt>
                <c:pt idx="9">
                  <c:v>АО "Банк ЦентрКредит"</c:v>
                </c:pt>
              </c:strCache>
            </c:strRef>
          </c:cat>
          <c:val>
            <c:numRef>
              <c:f>Лист5.!$C$3:$C$12</c:f>
              <c:numCache>
                <c:formatCode>General</c:formatCode>
                <c:ptCount val="10"/>
                <c:pt idx="0">
                  <c:v>1</c:v>
                </c:pt>
                <c:pt idx="1">
                  <c:v>1</c:v>
                </c:pt>
                <c:pt idx="2">
                  <c:v>3</c:v>
                </c:pt>
                <c:pt idx="3">
                  <c:v>5</c:v>
                </c:pt>
                <c:pt idx="4">
                  <c:v>5</c:v>
                </c:pt>
                <c:pt idx="5">
                  <c:v>11</c:v>
                </c:pt>
                <c:pt idx="6">
                  <c:v>12</c:v>
                </c:pt>
                <c:pt idx="7">
                  <c:v>16</c:v>
                </c:pt>
                <c:pt idx="8">
                  <c:v>37</c:v>
                </c:pt>
                <c:pt idx="9">
                  <c:v>131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9FA-4C1B-B7AB-C8999565386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428515344"/>
        <c:axId val="1"/>
      </c:barChart>
      <c:catAx>
        <c:axId val="142851534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entury Gothic" panose="020B0502020202020204" pitchFamily="34" charset="0"/>
                <a:ea typeface="Calibri"/>
                <a:cs typeface="Calibri"/>
              </a:defRPr>
            </a:pPr>
            <a:endParaRPr lang="ru-KZ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42851534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KZ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 b="1" i="0" u="none" strike="noStrike" baseline="0">
                <a:solidFill>
                  <a:srgbClr val="333333"/>
                </a:solidFill>
                <a:latin typeface="Century Gothic"/>
                <a:ea typeface="Century Gothic"/>
                <a:cs typeface="Century Gothic"/>
              </a:defRPr>
            </a:pPr>
            <a:r>
              <a:rPr lang="ru-RU"/>
              <a:t>По сумме подписанных, ДГ млн.тенге</a:t>
            </a:r>
          </a:p>
        </c:rich>
      </c:tx>
      <c:overlay val="0"/>
      <c:spPr>
        <a:noFill/>
        <a:ln w="25400">
          <a:noFill/>
        </a:ln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Лист5.!$M$2</c:f>
              <c:strCache>
                <c:ptCount val="1"/>
                <c:pt idx="0">
                  <c:v>Общая сумма гарантий, млн.тенге</c:v>
                </c:pt>
              </c:strCache>
            </c:strRef>
          </c:tx>
          <c:spPr>
            <a:solidFill>
              <a:srgbClr val="4472C4">
                <a:lumMod val="75000"/>
              </a:srgbClr>
            </a:solidFill>
            <a:ln w="25400">
              <a:noFill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 b="0" i="0" u="none" strike="noStrike" baseline="0">
                    <a:solidFill>
                      <a:srgbClr val="333333"/>
                    </a:solidFill>
                    <a:latin typeface="Century Gothic"/>
                    <a:ea typeface="Century Gothic"/>
                    <a:cs typeface="Century Gothic"/>
                  </a:defRPr>
                </a:pPr>
                <a:endParaRPr lang="ru-K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Лист5.!$L$3:$L$12</c:f>
              <c:strCache>
                <c:ptCount val="10"/>
                <c:pt idx="0">
                  <c:v>МФО "РИЦ "Кызылорда"</c:v>
                </c:pt>
                <c:pt idx="1">
                  <c:v>АО «Шинхан Банк Казахстан»</c:v>
                </c:pt>
                <c:pt idx="2">
                  <c:v>АО "Народный Банк Казахастана"</c:v>
                </c:pt>
                <c:pt idx="3">
                  <c:v>АО "Bank RBK"</c:v>
                </c:pt>
                <c:pt idx="4">
                  <c:v>АО "Евразийский банк"</c:v>
                </c:pt>
                <c:pt idx="5">
                  <c:v>АО «Bereke Bank» (ранее ДБ АО «Сбербанк»)</c:v>
                </c:pt>
                <c:pt idx="6">
                  <c:v>АО "ForteBank"</c:v>
                </c:pt>
                <c:pt idx="7">
                  <c:v>АО "Нурбанк"</c:v>
                </c:pt>
                <c:pt idx="8">
                  <c:v>First Heartland Jysan Bank</c:v>
                </c:pt>
                <c:pt idx="9">
                  <c:v>АО "Банк ЦентрКредит"</c:v>
                </c:pt>
              </c:strCache>
            </c:strRef>
          </c:cat>
          <c:val>
            <c:numRef>
              <c:f>Лист5.!$M$3:$M$12</c:f>
              <c:numCache>
                <c:formatCode>_-* #\ ##0_р_._-;\-* #\ ##0_р_._-;_-* "-"??_р_._-;_-@_-</c:formatCode>
                <c:ptCount val="10"/>
                <c:pt idx="0">
                  <c:v>10.2204</c:v>
                </c:pt>
                <c:pt idx="1">
                  <c:v>38.023000000000003</c:v>
                </c:pt>
                <c:pt idx="2">
                  <c:v>322.45113500000002</c:v>
                </c:pt>
                <c:pt idx="3">
                  <c:v>334</c:v>
                </c:pt>
                <c:pt idx="4">
                  <c:v>368.98124999999999</c:v>
                </c:pt>
                <c:pt idx="5">
                  <c:v>702.13583200000005</c:v>
                </c:pt>
                <c:pt idx="6">
                  <c:v>759.68659300000002</c:v>
                </c:pt>
                <c:pt idx="7">
                  <c:v>879.25682900000004</c:v>
                </c:pt>
                <c:pt idx="8">
                  <c:v>1726.188805</c:v>
                </c:pt>
                <c:pt idx="9">
                  <c:v>5245.6653930599996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5B9-4A60-B844-98058FDAE2D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428520624"/>
        <c:axId val="1"/>
      </c:barChart>
      <c:catAx>
        <c:axId val="142852062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entury Gothic"/>
                <a:ea typeface="Century Gothic"/>
                <a:cs typeface="Century Gothic"/>
              </a:defRPr>
            </a:pPr>
            <a:endParaRPr lang="ru-KZ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1"/>
        <c:axPos val="b"/>
        <c:numFmt formatCode="_-* #\ ##0_р_._-;\-* #\ ##0_р_._-;_-* &quot;-&quot;??_р_._-;_-@_-" sourceLinked="1"/>
        <c:majorTickMark val="out"/>
        <c:minorTickMark val="none"/>
        <c:tickLblPos val="nextTo"/>
        <c:crossAx val="142852062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KZ"/>
    </a:p>
  </c:tx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 b="1" i="0" u="none" strike="noStrike" baseline="0">
                <a:solidFill>
                  <a:srgbClr val="000000"/>
                </a:solidFill>
                <a:latin typeface="Century Gothic"/>
                <a:ea typeface="Century Gothic"/>
                <a:cs typeface="Century Gothic"/>
              </a:defRPr>
            </a:pPr>
            <a:r>
              <a:rPr lang="ru-RU"/>
              <a:t>По количеству одобренных  ДГ,кол-во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0.34524114575694292"/>
          <c:y val="0.12453713655333523"/>
          <c:w val="0.61721068416749481"/>
          <c:h val="0.83472212460713791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4472C4">
                <a:lumMod val="75000"/>
              </a:srgbClr>
            </a:solidFill>
          </c:spPr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800" b="0" i="0" u="none" strike="noStrike" baseline="0">
                    <a:solidFill>
                      <a:srgbClr val="000000"/>
                    </a:solidFill>
                    <a:latin typeface="Century Gothic"/>
                    <a:ea typeface="Century Gothic"/>
                    <a:cs typeface="Century Gothic"/>
                  </a:defRPr>
                </a:pPr>
                <a:endParaRPr lang="ru-K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'Одобренные РФ 2020г.'!$A$3:$A$12</c:f>
              <c:strCache>
                <c:ptCount val="10"/>
                <c:pt idx="0">
                  <c:v>Акмолинская область</c:v>
                </c:pt>
                <c:pt idx="1">
                  <c:v>Алматинская область</c:v>
                </c:pt>
                <c:pt idx="2">
                  <c:v>ЗКО</c:v>
                </c:pt>
                <c:pt idx="3">
                  <c:v>Костанайская область</c:v>
                </c:pt>
                <c:pt idx="4">
                  <c:v>Мангистауская область</c:v>
                </c:pt>
                <c:pt idx="5">
                  <c:v>Туркестанская область</c:v>
                </c:pt>
                <c:pt idx="6">
                  <c:v>Атырауская область</c:v>
                </c:pt>
                <c:pt idx="7">
                  <c:v>Жетысуская область</c:v>
                </c:pt>
                <c:pt idx="8">
                  <c:v>Абайская область</c:v>
                </c:pt>
                <c:pt idx="9">
                  <c:v>ВКО</c:v>
                </c:pt>
              </c:strCache>
            </c:strRef>
          </c:cat>
          <c:val>
            <c:numRef>
              <c:f>'Одобренные РФ 2020г.'!$B$3:$B$12</c:f>
              <c:numCache>
                <c:formatCode>General</c:formatCode>
                <c:ptCount val="10"/>
                <c:pt idx="0" formatCode="#,##0">
                  <c:v>1</c:v>
                </c:pt>
                <c:pt idx="1">
                  <c:v>1</c:v>
                </c:pt>
                <c:pt idx="2">
                  <c:v>1</c:v>
                </c:pt>
                <c:pt idx="3" formatCode="#,##0">
                  <c:v>1</c:v>
                </c:pt>
                <c:pt idx="4">
                  <c:v>1</c:v>
                </c:pt>
                <c:pt idx="5">
                  <c:v>1</c:v>
                </c:pt>
                <c:pt idx="6" formatCode="#,##0">
                  <c:v>2</c:v>
                </c:pt>
                <c:pt idx="7">
                  <c:v>2</c:v>
                </c:pt>
                <c:pt idx="8" formatCode="#,##0">
                  <c:v>3</c:v>
                </c:pt>
                <c:pt idx="9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292-49BE-A98F-87B8B30A232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19860400"/>
        <c:axId val="1"/>
      </c:barChart>
      <c:catAx>
        <c:axId val="1519860400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 rot="0" vert="horz"/>
          <a:lstStyle/>
          <a:p>
            <a:pPr>
              <a:defRPr sz="900" b="0" i="0" u="none" strike="noStrike" baseline="0">
                <a:solidFill>
                  <a:srgbClr val="000000"/>
                </a:solidFill>
                <a:latin typeface="Century Gothic"/>
                <a:ea typeface="Century Gothic"/>
                <a:cs typeface="Century Gothic"/>
              </a:defRPr>
            </a:pPr>
            <a:endParaRPr lang="ru-KZ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1"/>
        <c:axPos val="b"/>
        <c:numFmt formatCode="#,##0" sourceLinked="1"/>
        <c:majorTickMark val="out"/>
        <c:minorTickMark val="none"/>
        <c:tickLblPos val="nextTo"/>
        <c:crossAx val="151986040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KZ"/>
    </a:p>
  </c:txPr>
  <c:externalData r:id="rId2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0" y="0"/>
            <a:ext cx="121791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5E965-280A-43D4-8620-968D601C1B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60424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8EFDF-0998-4743-822B-3CB74FFEA70A}" type="datetimeFigureOut">
              <a:rPr lang="ru-RU" smtClean="0"/>
              <a:t>10.01.2024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5E965-280A-43D4-8620-968D601C1B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6406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8EFDF-0998-4743-822B-3CB74FFEA70A}" type="datetimeFigureOut">
              <a:rPr lang="ru-RU" smtClean="0"/>
              <a:t>10.01.2024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5E965-280A-43D4-8620-968D601C1B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27966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8EFDF-0998-4743-822B-3CB74FFEA70A}" type="datetimeFigureOut">
              <a:rPr lang="ru-RU" smtClean="0"/>
              <a:t>10.01.2024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5E965-280A-43D4-8620-968D601C1B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06452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8EFDF-0998-4743-822B-3CB74FFEA70A}" type="datetimeFigureOut">
              <a:rPr lang="ru-RU" smtClean="0"/>
              <a:t>10.01.2024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5E965-280A-43D4-8620-968D601C1B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59160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8EFDF-0998-4743-822B-3CB74FFEA70A}" type="datetimeFigureOut">
              <a:rPr lang="ru-RU" smtClean="0"/>
              <a:t>10.01.2024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5E965-280A-43D4-8620-968D601C1B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73398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8EFDF-0998-4743-822B-3CB74FFEA70A}" type="datetimeFigureOut">
              <a:rPr lang="ru-RU" smtClean="0"/>
              <a:t>10.01.2024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5E965-280A-43D4-8620-968D601C1B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16046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8EFDF-0998-4743-822B-3CB74FFEA70A}" type="datetimeFigureOut">
              <a:rPr lang="ru-RU" smtClean="0"/>
              <a:t>10.01.2024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5E965-280A-43D4-8620-968D601C1B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30431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8EFDF-0998-4743-822B-3CB74FFEA70A}" type="datetimeFigureOut">
              <a:rPr lang="ru-RU" smtClean="0"/>
              <a:t>10.01.2024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5E965-280A-43D4-8620-968D601C1B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25064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8EFDF-0998-4743-822B-3CB74FFEA70A}" type="datetimeFigureOut">
              <a:rPr lang="ru-RU" smtClean="0"/>
              <a:t>10.01.2024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5E965-280A-43D4-8620-968D601C1B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37445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8EFDF-0998-4743-822B-3CB74FFEA70A}" type="datetimeFigureOut">
              <a:rPr lang="ru-RU" smtClean="0"/>
              <a:t>10.01.2024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5E965-280A-43D4-8620-968D601C1B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55197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0" y="0"/>
            <a:ext cx="121791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78EFDF-0998-4743-822B-3CB74FFEA70A}" type="datetimeFigureOut">
              <a:rPr lang="ru-RU" smtClean="0"/>
              <a:t>10.01.2024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15E965-280A-43D4-8620-968D601C1B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47579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 rot="10800000" flipV="1">
            <a:off x="5092906" y="2909613"/>
            <a:ext cx="529345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</a:rPr>
              <a:t>Программа гарантирования </a:t>
            </a:r>
            <a:br>
              <a:rPr kumimoji="0" lang="ru-RU" altLang="ru-RU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</a:rPr>
            </a:br>
            <a:r>
              <a:rPr kumimoji="0" lang="ru-RU" altLang="ru-RU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</a:rPr>
              <a:t>«ДАМУ-ОПТИМА»</a:t>
            </a:r>
            <a:br>
              <a:rPr kumimoji="0" lang="ru-RU" alt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</a:rPr>
            </a:br>
            <a:endParaRPr kumimoji="0" lang="ru-RU" sz="2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2199359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70452" y="268447"/>
            <a:ext cx="437905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en-US" sz="2000" b="1" dirty="0">
                <a:solidFill>
                  <a:prstClr val="black"/>
                </a:solidFill>
                <a:latin typeface="Century Gothic"/>
                <a:ea typeface="+mj-ea"/>
                <a:cs typeface="Arial" panose="020B0604020202020204" pitchFamily="34" charset="0"/>
              </a:rPr>
              <a:t>Гарантирование проектов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200639" y="1179857"/>
            <a:ext cx="2920901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/>
            <a:r>
              <a:rPr lang="ru-RU" altLang="en-US" sz="1050" b="1" dirty="0">
                <a:solidFill>
                  <a:prstClr val="black"/>
                </a:solidFill>
                <a:latin typeface="Century Gothic" panose="020B0502020202020204" pitchFamily="34" charset="0"/>
              </a:rPr>
              <a:t>за период с 2016г. по 01.01.2024г</a:t>
            </a:r>
            <a:endParaRPr kumimoji="0" lang="ru-RU" sz="105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86778" y="1504230"/>
            <a:ext cx="534312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altLang="en-US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итого по инструменту гарантирование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3523544"/>
              </p:ext>
            </p:extLst>
          </p:nvPr>
        </p:nvGraphicFramePr>
        <p:xfrm>
          <a:off x="468923" y="1904340"/>
          <a:ext cx="9262306" cy="12136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155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666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469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3315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82106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Century Gothic" panose="020B0502020202020204" pitchFamily="34" charset="0"/>
                        </a:rPr>
                        <a:t>Одобрено Фондом</a:t>
                      </a:r>
                    </a:p>
                  </a:txBody>
                  <a:tcPr marL="91435" marR="91435" marT="45670" marB="456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Century Gothic" panose="020B0502020202020204" pitchFamily="34" charset="0"/>
                        </a:rPr>
                        <a:t>Подписано ДГ</a:t>
                      </a:r>
                    </a:p>
                  </a:txBody>
                  <a:tcPr marL="91435" marR="91435" marT="45670" marB="456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Century Gothic" panose="020B0502020202020204" pitchFamily="34" charset="0"/>
                        </a:rPr>
                        <a:t>Общая сумма заключенных кредитов, млрд.</a:t>
                      </a:r>
                      <a:r>
                        <a:rPr lang="ru-RU" sz="1200" baseline="0" dirty="0">
                          <a:latin typeface="Century Gothic" panose="020B0502020202020204" pitchFamily="34" charset="0"/>
                        </a:rPr>
                        <a:t> тенге</a:t>
                      </a:r>
                      <a:endParaRPr lang="ru-RU" sz="1200" dirty="0">
                        <a:latin typeface="Century Gothic" panose="020B0502020202020204" pitchFamily="34" charset="0"/>
                      </a:endParaRPr>
                    </a:p>
                  </a:txBody>
                  <a:tcPr marL="91435" marR="91435" marT="45670" marB="456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Century Gothic" panose="020B0502020202020204" pitchFamily="34" charset="0"/>
                        </a:rPr>
                        <a:t>Сумма</a:t>
                      </a:r>
                      <a:r>
                        <a:rPr lang="ru-RU" sz="1200" baseline="0" dirty="0">
                          <a:latin typeface="Century Gothic" panose="020B0502020202020204" pitchFamily="34" charset="0"/>
                        </a:rPr>
                        <a:t> заключенных гарантий, </a:t>
                      </a:r>
                      <a:r>
                        <a:rPr lang="ru-RU" sz="1200" dirty="0">
                          <a:latin typeface="Century Gothic" panose="020B0502020202020204" pitchFamily="34" charset="0"/>
                        </a:rPr>
                        <a:t>млрд</a:t>
                      </a:r>
                      <a:r>
                        <a:rPr lang="ru-RU" sz="1200" baseline="0" dirty="0">
                          <a:latin typeface="Century Gothic" panose="020B0502020202020204" pitchFamily="34" charset="0"/>
                        </a:rPr>
                        <a:t>. тенге</a:t>
                      </a:r>
                      <a:endParaRPr lang="ru-RU" sz="1200" dirty="0">
                        <a:latin typeface="Century Gothic" panose="020B0502020202020204" pitchFamily="34" charset="0"/>
                      </a:endParaRPr>
                    </a:p>
                  </a:txBody>
                  <a:tcPr marL="91435" marR="91435" marT="45670" marB="4567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1588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Century Gothic" panose="020B0502020202020204" pitchFamily="34" charset="0"/>
                        </a:rPr>
                        <a:t>1 230</a:t>
                      </a:r>
                    </a:p>
                  </a:txBody>
                  <a:tcPr marL="91435" marR="91435" marT="45670" marB="456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Century Gothic" panose="020B0502020202020204" pitchFamily="34" charset="0"/>
                        </a:rPr>
                        <a:t>1 213</a:t>
                      </a:r>
                    </a:p>
                  </a:txBody>
                  <a:tcPr marL="91435" marR="91435" marT="45670" marB="456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Century Gothic" panose="020B0502020202020204" pitchFamily="34" charset="0"/>
                          <a:cs typeface="Times New Roman" pitchFamily="18" charset="0"/>
                        </a:rPr>
                        <a:t>90,5</a:t>
                      </a:r>
                    </a:p>
                  </a:txBody>
                  <a:tcPr marL="91435" marR="91435" marT="45670" marB="456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Century Gothic" panose="020B0502020202020204" pitchFamily="34" charset="0"/>
                          <a:cs typeface="Times New Roman" pitchFamily="18" charset="0"/>
                        </a:rPr>
                        <a:t>40,1</a:t>
                      </a:r>
                    </a:p>
                  </a:txBody>
                  <a:tcPr marL="91435" marR="91435" marT="45670" marB="4567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6740380" y="3470481"/>
            <a:ext cx="3103926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ru-RU" altLang="en-US" sz="1050" b="1" dirty="0">
                <a:latin typeface="Century Gothic" panose="020B0502020202020204" pitchFamily="34" charset="0"/>
              </a:rPr>
              <a:t>по состоянию с 01.01.2023г. по 01.01.2024г</a:t>
            </a:r>
            <a:endParaRPr lang="ru-RU" altLang="en-US" sz="1050" dirty="0">
              <a:latin typeface="Century Gothic" panose="020B0502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065403" y="3909270"/>
            <a:ext cx="67195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altLang="en-US" sz="20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        итого по инструменту гарантирование</a:t>
            </a: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9303879"/>
              </p:ext>
            </p:extLst>
          </p:nvPr>
        </p:nvGraphicFramePr>
        <p:xfrm>
          <a:off x="468923" y="4647540"/>
          <a:ext cx="9262306" cy="11660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410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228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729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2547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90981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Century Gothic" panose="020B0502020202020204" pitchFamily="34" charset="0"/>
                        </a:rPr>
                        <a:t>Одобрено Фондом</a:t>
                      </a:r>
                    </a:p>
                  </a:txBody>
                  <a:tcPr marL="91441" marR="91441" marT="45661" marB="4566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Century Gothic" panose="020B0502020202020204" pitchFamily="34" charset="0"/>
                        </a:rPr>
                        <a:t>Подписано ДГ</a:t>
                      </a:r>
                    </a:p>
                  </a:txBody>
                  <a:tcPr marL="91441" marR="91441" marT="45661" marB="4566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Century Gothic" panose="020B0502020202020204" pitchFamily="34" charset="0"/>
                        </a:rPr>
                        <a:t>Общая сумма кредитов, млрд.</a:t>
                      </a:r>
                      <a:r>
                        <a:rPr lang="ru-RU" sz="1200" baseline="0" dirty="0">
                          <a:latin typeface="Century Gothic" panose="020B0502020202020204" pitchFamily="34" charset="0"/>
                        </a:rPr>
                        <a:t> тенге</a:t>
                      </a:r>
                      <a:endParaRPr lang="ru-RU" sz="1200" dirty="0">
                        <a:latin typeface="Century Gothic" panose="020B0502020202020204" pitchFamily="34" charset="0"/>
                      </a:endParaRPr>
                    </a:p>
                  </a:txBody>
                  <a:tcPr marL="91441" marR="91441" marT="45661" marB="4566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Century Gothic" panose="020B0502020202020204" pitchFamily="34" charset="0"/>
                        </a:rPr>
                        <a:t>Сумма</a:t>
                      </a:r>
                      <a:r>
                        <a:rPr lang="ru-RU" sz="1200" baseline="0" dirty="0">
                          <a:latin typeface="Century Gothic" panose="020B0502020202020204" pitchFamily="34" charset="0"/>
                        </a:rPr>
                        <a:t> гарантий, млрд. тенге</a:t>
                      </a:r>
                      <a:endParaRPr lang="ru-RU" sz="1200" dirty="0">
                        <a:latin typeface="Century Gothic" panose="020B0502020202020204" pitchFamily="34" charset="0"/>
                      </a:endParaRPr>
                    </a:p>
                  </a:txBody>
                  <a:tcPr marL="91441" marR="91441" marT="45661" marB="45661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5050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Century Gothic" panose="020B0502020202020204" pitchFamily="34" charset="0"/>
                        </a:rPr>
                        <a:t>239</a:t>
                      </a:r>
                    </a:p>
                  </a:txBody>
                  <a:tcPr marL="91441" marR="91441" marT="45661" marB="4566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Century Gothic" panose="020B0502020202020204" pitchFamily="34" charset="0"/>
                        </a:rPr>
                        <a:t>222</a:t>
                      </a:r>
                    </a:p>
                  </a:txBody>
                  <a:tcPr marL="91441" marR="91441" marT="45661" marB="4566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Century Gothic" panose="020B0502020202020204" pitchFamily="34" charset="0"/>
                        </a:rPr>
                        <a:t>24,5</a:t>
                      </a:r>
                    </a:p>
                  </a:txBody>
                  <a:tcPr marL="91441" marR="91441" marT="45661" marB="4566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Century Gothic" panose="020B0502020202020204" pitchFamily="34" charset="0"/>
                          <a:cs typeface="Times New Roman" pitchFamily="18" charset="0"/>
                        </a:rPr>
                        <a:t>10,3</a:t>
                      </a:r>
                    </a:p>
                  </a:txBody>
                  <a:tcPr marL="91441" marR="91441" marT="45661" marB="45661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490417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60728" y="394283"/>
            <a:ext cx="784982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>
              <a:spcBef>
                <a:spcPct val="0"/>
              </a:spcBef>
              <a:defRPr/>
            </a:pPr>
            <a:r>
              <a:rPr lang="ru-RU" altLang="ru-RU" sz="2000" b="1" dirty="0">
                <a:solidFill>
                  <a:srgbClr val="0070C0"/>
                </a:solidFill>
                <a:latin typeface="Century Gothic"/>
              </a:rPr>
              <a:t>Гарантирование: </a:t>
            </a:r>
            <a:br>
              <a:rPr lang="ru-RU" altLang="ru-RU" sz="2000" b="1" dirty="0">
                <a:solidFill>
                  <a:srgbClr val="0070C0"/>
                </a:solidFill>
                <a:latin typeface="Century Gothic"/>
              </a:rPr>
            </a:br>
            <a:r>
              <a:rPr lang="ru-RU" altLang="ru-RU" sz="2000" b="1" dirty="0">
                <a:solidFill>
                  <a:prstClr val="black"/>
                </a:solidFill>
                <a:latin typeface="Century Gothic"/>
              </a:rPr>
              <a:t>информация по</a:t>
            </a:r>
            <a:r>
              <a:rPr lang="ru-RU" altLang="ru-RU" sz="2000" b="1" dirty="0">
                <a:solidFill>
                  <a:srgbClr val="0070C0"/>
                </a:solidFill>
                <a:latin typeface="Century Gothic"/>
              </a:rPr>
              <a:t> </a:t>
            </a:r>
            <a:r>
              <a:rPr lang="ru-RU" altLang="ru-RU" sz="2000" b="1" dirty="0">
                <a:solidFill>
                  <a:prstClr val="black"/>
                </a:solidFill>
                <a:latin typeface="Century Gothic"/>
              </a:rPr>
              <a:t>подписанным ДГ (в разрезе регионов)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8096641" y="1156030"/>
            <a:ext cx="2417650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/>
            <a:r>
              <a:rPr lang="ru-RU" altLang="en-US" sz="1050" b="1" dirty="0">
                <a:solidFill>
                  <a:prstClr val="black"/>
                </a:solidFill>
                <a:latin typeface="Century Gothic" panose="020B0502020202020204" pitchFamily="34" charset="0"/>
              </a:rPr>
              <a:t>за период с 2016г. по 01.01.2024г</a:t>
            </a:r>
            <a:endParaRPr kumimoji="0" lang="ru-RU" sz="105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" name="Text Box 33"/>
          <p:cNvSpPr txBox="1">
            <a:spLocks noChangeArrowheads="1"/>
          </p:cNvSpPr>
          <p:nvPr/>
        </p:nvSpPr>
        <p:spPr bwMode="auto">
          <a:xfrm>
            <a:off x="470262" y="5699649"/>
            <a:ext cx="11323947" cy="659205"/>
          </a:xfrm>
          <a:prstGeom prst="rect">
            <a:avLst/>
          </a:prstGeom>
          <a:solidFill>
            <a:srgbClr val="F2DCDB">
              <a:alpha val="50196"/>
            </a:srgbClr>
          </a:solidFill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72000" tIns="36000" rIns="72000" bIns="36000" anchor="ctr"/>
          <a:lstStyle/>
          <a:p>
            <a:pPr marL="273050" indent="-263525" eaLnBrk="1" fontAlgn="auto" hangingPunct="1"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125000"/>
              <a:buFont typeface="Wingdings" pitchFamily="2" charset="2"/>
              <a:buChar char="ü"/>
              <a:defRPr/>
            </a:pPr>
            <a:r>
              <a:rPr lang="ru-RU" sz="1100" dirty="0">
                <a:latin typeface="Century Gothic" panose="020B0502020202020204" pitchFamily="34" charset="0"/>
                <a:cs typeface="Times New Roman" pitchFamily="18" charset="0"/>
              </a:rPr>
              <a:t>Итого по гарантированию подписано ДГ – </a:t>
            </a:r>
            <a:r>
              <a:rPr lang="ru-RU" sz="1100" b="1" dirty="0">
                <a:latin typeface="Century Gothic" panose="020B0502020202020204" pitchFamily="34" charset="0"/>
                <a:cs typeface="Times New Roman" pitchFamily="18" charset="0"/>
              </a:rPr>
              <a:t>1 213 проектов </a:t>
            </a:r>
            <a:r>
              <a:rPr lang="ru-RU" sz="1100" dirty="0">
                <a:latin typeface="Century Gothic" panose="020B0502020202020204" pitchFamily="34" charset="0"/>
                <a:cs typeface="Times New Roman" pitchFamily="18" charset="0"/>
              </a:rPr>
              <a:t>на общую сумму кредитного портфеля  </a:t>
            </a:r>
            <a:r>
              <a:rPr lang="ru-RU" sz="1100" b="1" dirty="0">
                <a:latin typeface="Century Gothic" panose="020B0502020202020204" pitchFamily="34" charset="0"/>
                <a:cs typeface="Times New Roman" pitchFamily="18" charset="0"/>
              </a:rPr>
              <a:t>90,5  млрд. тенге  </a:t>
            </a:r>
            <a:r>
              <a:rPr lang="ru-RU" sz="1100" dirty="0">
                <a:latin typeface="Century Gothic" panose="020B0502020202020204" pitchFamily="34" charset="0"/>
                <a:cs typeface="Times New Roman" pitchFamily="18" charset="0"/>
              </a:rPr>
              <a:t>из них сумма гарантии</a:t>
            </a:r>
            <a:r>
              <a:rPr lang="ru-RU" sz="1100" b="1" dirty="0">
                <a:latin typeface="Century Gothic" panose="020B0502020202020204" pitchFamily="34" charset="0"/>
                <a:cs typeface="Times New Roman" pitchFamily="18" charset="0"/>
              </a:rPr>
              <a:t> 40,1  млрд. тенге.  </a:t>
            </a:r>
          </a:p>
        </p:txBody>
      </p:sp>
      <p:graphicFrame>
        <p:nvGraphicFramePr>
          <p:cNvPr id="2" name="Диаграмма 1">
            <a:extLst>
              <a:ext uri="{FF2B5EF4-FFF2-40B4-BE49-F238E27FC236}">
                <a16:creationId xmlns:a16="http://schemas.microsoft.com/office/drawing/2014/main" id="{0CA94828-3C2D-DF24-F809-DB6D7FC75C0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2567299"/>
              </p:ext>
            </p:extLst>
          </p:nvPr>
        </p:nvGraphicFramePr>
        <p:xfrm>
          <a:off x="658291" y="1539627"/>
          <a:ext cx="5401475" cy="40923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Диаграмма 2">
            <a:extLst>
              <a:ext uri="{FF2B5EF4-FFF2-40B4-BE49-F238E27FC236}">
                <a16:creationId xmlns:a16="http://schemas.microsoft.com/office/drawing/2014/main" id="{A36B5825-9270-75DA-BE44-13AD0B0BA64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8380223"/>
              </p:ext>
            </p:extLst>
          </p:nvPr>
        </p:nvGraphicFramePr>
        <p:xfrm>
          <a:off x="6132235" y="1539627"/>
          <a:ext cx="5599982" cy="40923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9387249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60728" y="394283"/>
            <a:ext cx="676152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>
              <a:spcBef>
                <a:spcPct val="0"/>
              </a:spcBef>
              <a:defRPr/>
            </a:pPr>
            <a:r>
              <a:rPr lang="ru-RU" altLang="ru-RU" sz="20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Гарантирование: </a:t>
            </a:r>
            <a:br>
              <a:rPr lang="ru-RU" altLang="ru-RU" sz="2000" b="1" dirty="0">
                <a:solidFill>
                  <a:srgbClr val="0070C0"/>
                </a:solidFill>
                <a:latin typeface="Century Gothic" panose="020B0502020202020204" pitchFamily="34" charset="0"/>
              </a:rPr>
            </a:br>
            <a:r>
              <a:rPr lang="ru-RU" altLang="ru-RU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информация по</a:t>
            </a:r>
            <a:r>
              <a:rPr lang="ru-RU" altLang="ru-RU" sz="20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 </a:t>
            </a:r>
            <a:r>
              <a:rPr lang="ru-RU" altLang="ru-RU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подписанным ДГ (в разрезе БВУ)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8142136" y="1144563"/>
            <a:ext cx="3085106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/>
            <a:r>
              <a:rPr lang="ru-RU" altLang="en-US" sz="1050" b="1" dirty="0">
                <a:solidFill>
                  <a:prstClr val="black"/>
                </a:solidFill>
                <a:latin typeface="Century Gothic" panose="020B0502020202020204" pitchFamily="34" charset="0"/>
              </a:rPr>
              <a:t>за период с 2016г. по 01.01.2024г</a:t>
            </a:r>
            <a:endParaRPr kumimoji="0" lang="ru-RU" sz="105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" name="Text Box 33"/>
          <p:cNvSpPr txBox="1">
            <a:spLocks noChangeArrowheads="1"/>
          </p:cNvSpPr>
          <p:nvPr/>
        </p:nvSpPr>
        <p:spPr bwMode="auto">
          <a:xfrm>
            <a:off x="435428" y="5670026"/>
            <a:ext cx="11245037" cy="747552"/>
          </a:xfrm>
          <a:prstGeom prst="rect">
            <a:avLst/>
          </a:prstGeom>
          <a:solidFill>
            <a:srgbClr val="F2DCDB">
              <a:alpha val="50196"/>
            </a:srgbClr>
          </a:solidFill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72000" tIns="36000" rIns="72000" bIns="36000" anchor="ctr"/>
          <a:lstStyle/>
          <a:p>
            <a:pPr marL="273050" indent="-263525" eaLnBrk="1" fontAlgn="auto" hangingPunct="1"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125000"/>
              <a:buFont typeface="Wingdings" pitchFamily="2" charset="2"/>
              <a:buChar char="ü"/>
              <a:defRPr/>
            </a:pPr>
            <a:r>
              <a:rPr lang="ru-RU" sz="1100" dirty="0">
                <a:latin typeface="Century Gothic" panose="020B0502020202020204" pitchFamily="34" charset="0"/>
                <a:cs typeface="Times New Roman" pitchFamily="18" charset="0"/>
              </a:rPr>
              <a:t>Банки-лидеры по подписанию договоров гарантии: </a:t>
            </a:r>
            <a:r>
              <a:rPr lang="ru-RU" sz="1100" b="1" dirty="0">
                <a:latin typeface="Century Gothic" panose="020B0502020202020204" pitchFamily="34" charset="0"/>
                <a:cs typeface="Times New Roman" pitchFamily="18" charset="0"/>
              </a:rPr>
              <a:t>по кол-ву</a:t>
            </a:r>
            <a:r>
              <a:rPr lang="ru-RU" sz="1100" dirty="0">
                <a:latin typeface="Century Gothic" panose="020B0502020202020204" pitchFamily="34" charset="0"/>
                <a:cs typeface="Times New Roman" pitchFamily="18" charset="0"/>
              </a:rPr>
              <a:t> – </a:t>
            </a:r>
            <a:r>
              <a:rPr lang="ru-RU" sz="1100" dirty="0">
                <a:latin typeface="Century Gothic" panose="020B0502020202020204" pitchFamily="34" charset="0"/>
              </a:rPr>
              <a:t>АО «Банк ЦентрКредит, АО «</a:t>
            </a:r>
            <a:r>
              <a:rPr lang="en-US" sz="1100" dirty="0">
                <a:latin typeface="Century Gothic" panose="020B0502020202020204" pitchFamily="34" charset="0"/>
              </a:rPr>
              <a:t>Bereke Bank</a:t>
            </a:r>
            <a:r>
              <a:rPr lang="ru-RU" sz="1100" dirty="0">
                <a:latin typeface="Century Gothic" panose="020B0502020202020204" pitchFamily="34" charset="0"/>
              </a:rPr>
              <a:t>»</a:t>
            </a:r>
          </a:p>
          <a:p>
            <a:pPr marL="273050" indent="-263525">
              <a:spcAft>
                <a:spcPts val="600"/>
              </a:spcAft>
              <a:buClr>
                <a:srgbClr val="FF0000"/>
              </a:buClr>
              <a:buSzPct val="125000"/>
              <a:buFont typeface="Wingdings" pitchFamily="2" charset="2"/>
              <a:buChar char="ü"/>
              <a:defRPr/>
            </a:pPr>
            <a:r>
              <a:rPr lang="ru-RU" sz="1100" b="1" dirty="0">
                <a:latin typeface="Century Gothic" panose="020B0502020202020204" pitchFamily="34" charset="0"/>
                <a:cs typeface="Times New Roman" pitchFamily="18" charset="0"/>
              </a:rPr>
              <a:t>по сумме</a:t>
            </a:r>
            <a:r>
              <a:rPr lang="ru-RU" sz="1100" dirty="0">
                <a:latin typeface="Century Gothic" panose="020B0502020202020204" pitchFamily="34" charset="0"/>
              </a:rPr>
              <a:t> </a:t>
            </a:r>
            <a:r>
              <a:rPr lang="ru-RU" sz="1100" dirty="0">
                <a:latin typeface="Century Gothic" panose="020B0502020202020204" pitchFamily="34" charset="0"/>
                <a:cs typeface="Times New Roman" pitchFamily="18" charset="0"/>
              </a:rPr>
              <a:t> </a:t>
            </a:r>
            <a:r>
              <a:rPr lang="kk-KZ" sz="1100" dirty="0">
                <a:latin typeface="Century Gothic" panose="020B0502020202020204" pitchFamily="34" charset="0"/>
              </a:rPr>
              <a:t>АО </a:t>
            </a:r>
            <a:r>
              <a:rPr lang="ru-RU" sz="1100" dirty="0">
                <a:latin typeface="Century Gothic" panose="020B0502020202020204" pitchFamily="34" charset="0"/>
              </a:rPr>
              <a:t>«Банк ЦентрКредит» ,АО «</a:t>
            </a:r>
            <a:r>
              <a:rPr lang="en-US" sz="1100" dirty="0">
                <a:latin typeface="Century Gothic" panose="020B0502020202020204" pitchFamily="34" charset="0"/>
              </a:rPr>
              <a:t>Bereke bank</a:t>
            </a:r>
            <a:r>
              <a:rPr lang="ru-RU" sz="1100" dirty="0">
                <a:latin typeface="Century Gothic" panose="020B0502020202020204" pitchFamily="34" charset="0"/>
              </a:rPr>
              <a:t>к».</a:t>
            </a:r>
          </a:p>
        </p:txBody>
      </p:sp>
      <p:graphicFrame>
        <p:nvGraphicFramePr>
          <p:cNvPr id="2" name="Диаграмма 1">
            <a:extLst>
              <a:ext uri="{FF2B5EF4-FFF2-40B4-BE49-F238E27FC236}">
                <a16:creationId xmlns:a16="http://schemas.microsoft.com/office/drawing/2014/main" id="{1CB67E3D-1C79-DA4F-6692-04A03F3BE30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60334875"/>
              </p:ext>
            </p:extLst>
          </p:nvPr>
        </p:nvGraphicFramePr>
        <p:xfrm>
          <a:off x="693466" y="1489167"/>
          <a:ext cx="5364480" cy="41808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Диаграмма 2">
            <a:extLst>
              <a:ext uri="{FF2B5EF4-FFF2-40B4-BE49-F238E27FC236}">
                <a16:creationId xmlns:a16="http://schemas.microsoft.com/office/drawing/2014/main" id="{705A0611-E4DA-0D5E-D385-39D1F94B2F2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15487751"/>
              </p:ext>
            </p:extLst>
          </p:nvPr>
        </p:nvGraphicFramePr>
        <p:xfrm>
          <a:off x="6134056" y="1532577"/>
          <a:ext cx="5364480" cy="41808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1860678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60727" y="394283"/>
            <a:ext cx="8354648" cy="7046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>
              <a:spcBef>
                <a:spcPct val="0"/>
              </a:spcBef>
              <a:defRPr/>
            </a:pPr>
            <a:r>
              <a:rPr lang="ru-RU" altLang="ru-RU" sz="2000" b="1" dirty="0">
                <a:solidFill>
                  <a:srgbClr val="0070C0"/>
                </a:solidFill>
                <a:latin typeface="Century Gothic"/>
              </a:rPr>
              <a:t>Гарантирование: </a:t>
            </a:r>
            <a:r>
              <a:rPr lang="ru-RU" altLang="ru-RU" sz="2000" b="1" dirty="0">
                <a:solidFill>
                  <a:prstClr val="black"/>
                </a:solidFill>
                <a:latin typeface="Century Gothic"/>
              </a:rPr>
              <a:t>информация по</a:t>
            </a:r>
            <a:r>
              <a:rPr lang="ru-RU" altLang="ru-RU" sz="2000" b="1" dirty="0">
                <a:solidFill>
                  <a:srgbClr val="0070C0"/>
                </a:solidFill>
                <a:latin typeface="Century Gothic"/>
              </a:rPr>
              <a:t> </a:t>
            </a:r>
            <a:r>
              <a:rPr lang="ru-RU" altLang="ru-RU" sz="2000" b="1" dirty="0">
                <a:solidFill>
                  <a:prstClr val="black"/>
                </a:solidFill>
                <a:latin typeface="Century Gothic"/>
              </a:rPr>
              <a:t>подписанным ДГ (в разрезе регионов)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8026547" y="1208376"/>
            <a:ext cx="2401619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/>
            <a:r>
              <a:rPr lang="ru-RU" altLang="en-US" sz="1050" b="1" dirty="0">
                <a:solidFill>
                  <a:prstClr val="black"/>
                </a:solidFill>
                <a:latin typeface="Century Gothic" panose="020B0502020202020204" pitchFamily="34" charset="0"/>
              </a:rPr>
              <a:t>за период с 01.01. по 01.01.2024г</a:t>
            </a:r>
            <a:endParaRPr kumimoji="0" lang="ru-RU" sz="105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" name="Text Box 33"/>
          <p:cNvSpPr txBox="1">
            <a:spLocks noChangeArrowheads="1"/>
          </p:cNvSpPr>
          <p:nvPr/>
        </p:nvSpPr>
        <p:spPr bwMode="auto">
          <a:xfrm>
            <a:off x="609599" y="5670499"/>
            <a:ext cx="11150379" cy="663189"/>
          </a:xfrm>
          <a:prstGeom prst="rect">
            <a:avLst/>
          </a:prstGeom>
          <a:solidFill>
            <a:srgbClr val="F2DCDB">
              <a:alpha val="50196"/>
            </a:srgbClr>
          </a:solidFill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72000" tIns="36000" rIns="72000" bIns="36000" anchor="ctr"/>
          <a:lstStyle/>
          <a:p>
            <a:pPr marL="273050" indent="-263525" eaLnBrk="1" fontAlgn="auto" hangingPunct="1"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125000"/>
              <a:buFont typeface="Wingdings" pitchFamily="2" charset="2"/>
              <a:buChar char="ü"/>
              <a:defRPr/>
            </a:pPr>
            <a:r>
              <a:rPr lang="ru-RU" sz="1200" dirty="0">
                <a:latin typeface="Century Gothic" panose="020B0502020202020204" pitchFamily="34" charset="0"/>
                <a:cs typeface="Times New Roman" pitchFamily="18" charset="0"/>
              </a:rPr>
              <a:t>Лидеры регионы по подписанию договоров гарантии: </a:t>
            </a:r>
            <a:r>
              <a:rPr lang="ru-RU" sz="1200" b="1" dirty="0">
                <a:latin typeface="Century Gothic" panose="020B0502020202020204" pitchFamily="34" charset="0"/>
                <a:cs typeface="Times New Roman" pitchFamily="18" charset="0"/>
              </a:rPr>
              <a:t>по кол-ву</a:t>
            </a:r>
            <a:r>
              <a:rPr lang="ru-RU" sz="1200" dirty="0">
                <a:latin typeface="Century Gothic" panose="020B0502020202020204" pitchFamily="34" charset="0"/>
                <a:cs typeface="Times New Roman" pitchFamily="18" charset="0"/>
              </a:rPr>
              <a:t> – г. Алматы, Актюбинская область</a:t>
            </a:r>
          </a:p>
          <a:p>
            <a:pPr marL="273050" indent="-263525" eaLnBrk="1" fontAlgn="auto" hangingPunct="1"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125000"/>
              <a:buFont typeface="Wingdings" pitchFamily="2" charset="2"/>
              <a:buChar char="ü"/>
              <a:defRPr/>
            </a:pPr>
            <a:r>
              <a:rPr lang="ru-RU" sz="1200" b="1" dirty="0">
                <a:latin typeface="Century Gothic" panose="020B0502020202020204" pitchFamily="34" charset="0"/>
                <a:cs typeface="Times New Roman" pitchFamily="18" charset="0"/>
              </a:rPr>
              <a:t>по сумме </a:t>
            </a:r>
            <a:r>
              <a:rPr lang="ru-RU" sz="1200" dirty="0">
                <a:latin typeface="Century Gothic" panose="020B0502020202020204" pitchFamily="34" charset="0"/>
                <a:cs typeface="Times New Roman" pitchFamily="18" charset="0"/>
              </a:rPr>
              <a:t>– </a:t>
            </a:r>
            <a:r>
              <a:rPr lang="ru-RU" sz="1200" dirty="0" err="1">
                <a:latin typeface="Century Gothic" panose="020B0502020202020204" pitchFamily="34" charset="0"/>
                <a:cs typeface="Times New Roman" pitchFamily="18" charset="0"/>
              </a:rPr>
              <a:t>г.Алматы</a:t>
            </a:r>
            <a:r>
              <a:rPr lang="ru-RU" sz="1200" dirty="0">
                <a:latin typeface="Century Gothic" panose="020B0502020202020204" pitchFamily="34" charset="0"/>
                <a:cs typeface="Times New Roman" pitchFamily="18" charset="0"/>
              </a:rPr>
              <a:t>, Павлодарская область</a:t>
            </a:r>
            <a:endParaRPr lang="ru-RU" sz="1200" dirty="0">
              <a:latin typeface="Century Gothic" panose="020B0502020202020204" pitchFamily="34" charset="0"/>
            </a:endParaRPr>
          </a:p>
        </p:txBody>
      </p:sp>
      <p:graphicFrame>
        <p:nvGraphicFramePr>
          <p:cNvPr id="2" name="Диаграмма 1">
            <a:extLst>
              <a:ext uri="{FF2B5EF4-FFF2-40B4-BE49-F238E27FC236}">
                <a16:creationId xmlns:a16="http://schemas.microsoft.com/office/drawing/2014/main" id="{5916DD1D-3268-9D22-8B73-E6971AC951F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7450686"/>
              </p:ext>
            </p:extLst>
          </p:nvPr>
        </p:nvGraphicFramePr>
        <p:xfrm>
          <a:off x="579834" y="1535189"/>
          <a:ext cx="5575190" cy="41726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Диаграмма 8">
            <a:extLst>
              <a:ext uri="{FF2B5EF4-FFF2-40B4-BE49-F238E27FC236}">
                <a16:creationId xmlns:a16="http://schemas.microsoft.com/office/drawing/2014/main" id="{1D96A05D-BE2F-2E34-B90E-0A23C7DB7F8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78198534"/>
              </p:ext>
            </p:extLst>
          </p:nvPr>
        </p:nvGraphicFramePr>
        <p:xfrm>
          <a:off x="5898867" y="1571638"/>
          <a:ext cx="5793582" cy="40624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717606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60728" y="394283"/>
            <a:ext cx="77010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Гарантирование: </a:t>
            </a:r>
            <a:r>
              <a:rPr lang="ru-RU" altLang="ru-RU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информация по</a:t>
            </a:r>
            <a:r>
              <a:rPr lang="ru-RU" altLang="ru-RU" sz="20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 </a:t>
            </a:r>
            <a:r>
              <a:rPr lang="ru-RU" altLang="ru-RU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подписанным ДГ</a:t>
            </a: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(в разрезе БВУ)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836047" y="1102169"/>
            <a:ext cx="2363147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/>
            <a:r>
              <a:rPr lang="ru-RU" altLang="en-US" sz="1050" b="1" dirty="0">
                <a:solidFill>
                  <a:prstClr val="black"/>
                </a:solidFill>
                <a:latin typeface="Century Gothic" panose="020B0502020202020204" pitchFamily="34" charset="0"/>
              </a:rPr>
              <a:t>за период с 01.01 по 01.01.2024г</a:t>
            </a:r>
            <a:endParaRPr kumimoji="0" lang="ru-RU" sz="105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" name="Text Box 33"/>
          <p:cNvSpPr txBox="1">
            <a:spLocks noChangeArrowheads="1"/>
          </p:cNvSpPr>
          <p:nvPr/>
        </p:nvSpPr>
        <p:spPr bwMode="auto">
          <a:xfrm>
            <a:off x="534692" y="5392023"/>
            <a:ext cx="11056417" cy="838899"/>
          </a:xfrm>
          <a:prstGeom prst="rect">
            <a:avLst/>
          </a:prstGeom>
          <a:solidFill>
            <a:srgbClr val="F2DCDB">
              <a:alpha val="50196"/>
            </a:srgbClr>
          </a:solidFill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72000" tIns="36000" rIns="72000" bIns="36000" anchor="ctr"/>
          <a:lstStyle/>
          <a:p>
            <a:pPr marL="273050" indent="-263525">
              <a:spcAft>
                <a:spcPts val="600"/>
              </a:spcAft>
              <a:buClr>
                <a:srgbClr val="FF0000"/>
              </a:buClr>
              <a:buSzPct val="125000"/>
              <a:buFont typeface="Wingdings" pitchFamily="2" charset="2"/>
              <a:buChar char="ü"/>
              <a:defRPr/>
            </a:pPr>
            <a:r>
              <a:rPr lang="ru-RU" sz="1200" dirty="0">
                <a:latin typeface="Century Gothic" panose="020B0502020202020204" pitchFamily="34" charset="0"/>
                <a:cs typeface="Times New Roman" pitchFamily="18" charset="0"/>
              </a:rPr>
              <a:t>Банки-лидеры по подписанию договоров гарантии: </a:t>
            </a:r>
            <a:r>
              <a:rPr lang="ru-RU" sz="1200" b="1" dirty="0">
                <a:latin typeface="Century Gothic" panose="020B0502020202020204" pitchFamily="34" charset="0"/>
                <a:cs typeface="Times New Roman" pitchFamily="18" charset="0"/>
              </a:rPr>
              <a:t>по кол-ву</a:t>
            </a:r>
            <a:r>
              <a:rPr lang="ru-RU" sz="1200" dirty="0">
                <a:latin typeface="Century Gothic" panose="020B0502020202020204" pitchFamily="34" charset="0"/>
                <a:cs typeface="Times New Roman" pitchFamily="18" charset="0"/>
              </a:rPr>
              <a:t> –АО «Банк ЦентрКредит», </a:t>
            </a:r>
            <a:r>
              <a:rPr lang="ru-RU" sz="1200" dirty="0">
                <a:latin typeface="Century Gothic" panose="020B0502020202020204" pitchFamily="34" charset="0"/>
              </a:rPr>
              <a:t>АО "</a:t>
            </a:r>
            <a:r>
              <a:rPr lang="en-US" sz="1200" dirty="0">
                <a:latin typeface="Century Gothic" panose="020B0502020202020204" pitchFamily="34" charset="0"/>
              </a:rPr>
              <a:t> First Heartland </a:t>
            </a:r>
            <a:r>
              <a:rPr lang="en-US" sz="1200" dirty="0" err="1">
                <a:latin typeface="Century Gothic" panose="020B0502020202020204" pitchFamily="34" charset="0"/>
              </a:rPr>
              <a:t>Jysan</a:t>
            </a:r>
            <a:r>
              <a:rPr lang="en-US" sz="1200" dirty="0">
                <a:latin typeface="Century Gothic" panose="020B0502020202020204" pitchFamily="34" charset="0"/>
              </a:rPr>
              <a:t> Bank "</a:t>
            </a:r>
          </a:p>
          <a:p>
            <a:pPr marL="273050" indent="-263525">
              <a:spcAft>
                <a:spcPts val="600"/>
              </a:spcAft>
              <a:buClr>
                <a:srgbClr val="FF0000"/>
              </a:buClr>
              <a:buSzPct val="125000"/>
              <a:buFont typeface="Wingdings" pitchFamily="2" charset="2"/>
              <a:buChar char="ü"/>
              <a:defRPr/>
            </a:pPr>
            <a:r>
              <a:rPr lang="ru-RU" sz="1200" b="1" dirty="0">
                <a:latin typeface="Century Gothic" panose="020B0502020202020204" pitchFamily="34" charset="0"/>
                <a:cs typeface="Times New Roman" pitchFamily="18" charset="0"/>
              </a:rPr>
              <a:t>по сумме- </a:t>
            </a:r>
            <a:r>
              <a:rPr lang="ru-RU" sz="1200" dirty="0">
                <a:latin typeface="Century Gothic" panose="020B0502020202020204" pitchFamily="34" charset="0"/>
                <a:cs typeface="Times New Roman" pitchFamily="18" charset="0"/>
              </a:rPr>
              <a:t>АО</a:t>
            </a:r>
            <a:r>
              <a:rPr lang="ru-RU" sz="1200" b="1" dirty="0">
                <a:latin typeface="Century Gothic" panose="020B0502020202020204" pitchFamily="34" charset="0"/>
                <a:cs typeface="Times New Roman" pitchFamily="18" charset="0"/>
              </a:rPr>
              <a:t>  </a:t>
            </a:r>
            <a:r>
              <a:rPr lang="ru-RU" sz="1200" dirty="0">
                <a:latin typeface="Century Gothic" panose="020B0502020202020204" pitchFamily="34" charset="0"/>
                <a:cs typeface="Times New Roman" pitchFamily="18" charset="0"/>
              </a:rPr>
              <a:t>«Банк Центр Кредит» , </a:t>
            </a:r>
            <a:r>
              <a:rPr lang="ru-RU" sz="1200" dirty="0">
                <a:latin typeface="Century Gothic" panose="020B0502020202020204" pitchFamily="34" charset="0"/>
              </a:rPr>
              <a:t>АО "</a:t>
            </a:r>
            <a:r>
              <a:rPr lang="en-US" sz="1200" dirty="0">
                <a:latin typeface="Century Gothic" panose="020B0502020202020204" pitchFamily="34" charset="0"/>
              </a:rPr>
              <a:t> First Heartland </a:t>
            </a:r>
            <a:r>
              <a:rPr lang="en-US" sz="1200" dirty="0" err="1">
                <a:latin typeface="Century Gothic" panose="020B0502020202020204" pitchFamily="34" charset="0"/>
              </a:rPr>
              <a:t>Jysan</a:t>
            </a:r>
            <a:r>
              <a:rPr lang="en-US" sz="1200" dirty="0">
                <a:latin typeface="Century Gothic" panose="020B0502020202020204" pitchFamily="34" charset="0"/>
              </a:rPr>
              <a:t> Bank "</a:t>
            </a:r>
          </a:p>
          <a:p>
            <a:pPr marL="9525">
              <a:spcAft>
                <a:spcPts val="600"/>
              </a:spcAft>
              <a:buClr>
                <a:srgbClr val="FF0000"/>
              </a:buClr>
              <a:buSzPct val="125000"/>
              <a:defRPr/>
            </a:pPr>
            <a:endParaRPr lang="ru-RU" sz="1200" dirty="0">
              <a:latin typeface="Century Gothic" panose="020B0502020202020204" pitchFamily="34" charset="0"/>
            </a:endParaRPr>
          </a:p>
        </p:txBody>
      </p:sp>
      <p:graphicFrame>
        <p:nvGraphicFramePr>
          <p:cNvPr id="2" name="Диаграмма 1">
            <a:extLst>
              <a:ext uri="{FF2B5EF4-FFF2-40B4-BE49-F238E27FC236}">
                <a16:creationId xmlns:a16="http://schemas.microsoft.com/office/drawing/2014/main" id="{CE80BC9F-2693-70E8-A056-79A736CAE6A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08003803"/>
              </p:ext>
            </p:extLst>
          </p:nvPr>
        </p:nvGraphicFramePr>
        <p:xfrm>
          <a:off x="452095" y="1356085"/>
          <a:ext cx="5382647" cy="39675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Диаграмма 2">
            <a:extLst>
              <a:ext uri="{FF2B5EF4-FFF2-40B4-BE49-F238E27FC236}">
                <a16:creationId xmlns:a16="http://schemas.microsoft.com/office/drawing/2014/main" id="{7C81CFE3-6D70-AD77-073E-32D5CE232BF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78353204"/>
              </p:ext>
            </p:extLst>
          </p:nvPr>
        </p:nvGraphicFramePr>
        <p:xfrm>
          <a:off x="5976316" y="1356085"/>
          <a:ext cx="5553075" cy="39675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6781711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02004" y="268448"/>
            <a:ext cx="720066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>
              <a:spcBef>
                <a:spcPct val="0"/>
              </a:spcBef>
              <a:defRPr/>
            </a:pPr>
            <a:r>
              <a:rPr lang="ru-RU" altLang="ru-RU" sz="2000" b="1" dirty="0">
                <a:solidFill>
                  <a:srgbClr val="0070C0"/>
                </a:solidFill>
                <a:latin typeface="Century Gothic" panose="020B0502020202020204" pitchFamily="34" charset="0"/>
                <a:ea typeface="+mj-ea"/>
                <a:cs typeface="+mj-cs"/>
              </a:rPr>
              <a:t>Гарантирование: </a:t>
            </a:r>
            <a:br>
              <a:rPr lang="ru-RU" altLang="ru-RU" sz="2000" b="1" dirty="0">
                <a:solidFill>
                  <a:srgbClr val="0070C0"/>
                </a:solidFill>
                <a:latin typeface="Century Gothic" panose="020B0502020202020204" pitchFamily="34" charset="0"/>
                <a:ea typeface="+mj-ea"/>
                <a:cs typeface="+mj-cs"/>
              </a:rPr>
            </a:br>
            <a:r>
              <a:rPr lang="ru-RU" altLang="ru-RU" sz="2000" b="1" dirty="0">
                <a:solidFill>
                  <a:prstClr val="black"/>
                </a:solidFill>
                <a:latin typeface="Century Gothic" panose="020B0502020202020204" pitchFamily="34" charset="0"/>
                <a:ea typeface="+mj-ea"/>
                <a:cs typeface="+mj-cs"/>
              </a:rPr>
              <a:t>Одобренные, но не подписанные в разрезе регионов</a:t>
            </a:r>
            <a:br>
              <a:rPr lang="ru-RU" altLang="ru-RU" sz="2000" b="1" dirty="0">
                <a:solidFill>
                  <a:prstClr val="black"/>
                </a:solidFill>
                <a:latin typeface="Century Gothic" panose="020B0502020202020204" pitchFamily="34" charset="0"/>
                <a:ea typeface="+mj-ea"/>
                <a:cs typeface="+mj-cs"/>
              </a:rPr>
            </a:br>
            <a:endParaRPr lang="ru-RU" altLang="ru-RU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978922" y="1173994"/>
            <a:ext cx="2324675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/>
            <a:r>
              <a:rPr lang="ru-RU" altLang="en-US" sz="1050" b="1" dirty="0">
                <a:solidFill>
                  <a:prstClr val="black"/>
                </a:solidFill>
                <a:latin typeface="Century Gothic" panose="020B0502020202020204" pitchFamily="34" charset="0"/>
              </a:rPr>
              <a:t>за период с 01.01 по 01.012024г</a:t>
            </a:r>
            <a:endParaRPr kumimoji="0" lang="ru-RU" sz="105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" name="Text Box 33">
            <a:extLst>
              <a:ext uri="{FF2B5EF4-FFF2-40B4-BE49-F238E27FC236}">
                <a16:creationId xmlns:a16="http://schemas.microsoft.com/office/drawing/2014/main" id="{5D871E4B-2322-94DD-426B-CA7E76F64A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1273" y="5372919"/>
            <a:ext cx="10835289" cy="838899"/>
          </a:xfrm>
          <a:prstGeom prst="rect">
            <a:avLst/>
          </a:prstGeom>
          <a:solidFill>
            <a:srgbClr val="F2DCDB">
              <a:alpha val="50196"/>
            </a:srgbClr>
          </a:solidFill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72000" tIns="36000" rIns="72000" bIns="36000" anchor="ctr"/>
          <a:lstStyle/>
          <a:p>
            <a:pPr marL="273050" marR="0" lvl="0" indent="-263525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125000"/>
              <a:buFont typeface="Wingdings" pitchFamily="2" charset="2"/>
              <a:buChar char="ü"/>
              <a:tabLst/>
              <a:defRPr/>
            </a:pP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cs typeface="Times New Roman" pitchFamily="18" charset="0"/>
              </a:rPr>
              <a:t>Итого по гарантированию на 01.01.2024 г. – </a:t>
            </a:r>
            <a:r>
              <a:rPr lang="ru-RU" sz="1200" kern="0" noProof="0" dirty="0">
                <a:solidFill>
                  <a:prstClr val="black"/>
                </a:solidFill>
                <a:latin typeface="Century Gothic" panose="020B0502020202020204" pitchFamily="34" charset="0"/>
                <a:cs typeface="Times New Roman" pitchFamily="18" charset="0"/>
              </a:rPr>
              <a:t>17 </a:t>
            </a:r>
            <a:r>
              <a:rPr kumimoji="0" lang="ru-RU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cs typeface="Times New Roman" pitchFamily="18" charset="0"/>
              </a:rPr>
              <a:t> проектов на стадии подписания, </a:t>
            </a: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cs typeface="Times New Roman" pitchFamily="18" charset="0"/>
              </a:rPr>
              <a:t>на общую сумму кредитного портфеля  </a:t>
            </a:r>
            <a:r>
              <a:rPr kumimoji="0" lang="ru-RU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cs typeface="Times New Roman" pitchFamily="18" charset="0"/>
              </a:rPr>
              <a:t>2 556 млн. тенге, </a:t>
            </a: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cs typeface="Times New Roman" pitchFamily="18" charset="0"/>
              </a:rPr>
              <a:t>сумма гарантии</a:t>
            </a:r>
            <a:r>
              <a:rPr kumimoji="0" lang="ru-RU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cs typeface="Times New Roman" pitchFamily="18" charset="0"/>
              </a:rPr>
              <a:t> 973 млн. тенге.  </a:t>
            </a:r>
          </a:p>
        </p:txBody>
      </p:sp>
      <p:graphicFrame>
        <p:nvGraphicFramePr>
          <p:cNvPr id="2" name="Диаграмма 1">
            <a:extLst>
              <a:ext uri="{FF2B5EF4-FFF2-40B4-BE49-F238E27FC236}">
                <a16:creationId xmlns:a16="http://schemas.microsoft.com/office/drawing/2014/main" id="{436C842E-BA13-7A56-FC10-E99341CBE72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61305106"/>
              </p:ext>
            </p:extLst>
          </p:nvPr>
        </p:nvGraphicFramePr>
        <p:xfrm>
          <a:off x="421273" y="1427909"/>
          <a:ext cx="5361218" cy="38731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Диаграмма 7">
            <a:extLst>
              <a:ext uri="{FF2B5EF4-FFF2-40B4-BE49-F238E27FC236}">
                <a16:creationId xmlns:a16="http://schemas.microsoft.com/office/drawing/2014/main" id="{8DF50706-776E-CE33-5EE7-34340917331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69197324"/>
              </p:ext>
            </p:extLst>
          </p:nvPr>
        </p:nvGraphicFramePr>
        <p:xfrm>
          <a:off x="6096000" y="1499810"/>
          <a:ext cx="5070483" cy="37293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773471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7846" y="107752"/>
            <a:ext cx="1101675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Гарантирование: </a:t>
            </a:r>
            <a:br>
              <a:rPr lang="ru-RU" altLang="ru-RU" sz="2000" b="1" dirty="0">
                <a:solidFill>
                  <a:srgbClr val="0070C0"/>
                </a:solidFill>
                <a:latin typeface="Century Gothic" panose="020B0502020202020204" pitchFamily="34" charset="0"/>
              </a:rPr>
            </a:br>
            <a:r>
              <a:rPr lang="ru-RU" altLang="ru-RU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информация по</a:t>
            </a:r>
            <a:r>
              <a:rPr lang="ru-RU" altLang="ru-RU" sz="20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 </a:t>
            </a:r>
            <a:r>
              <a:rPr lang="ru-RU" altLang="ru-RU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одобренным но не подписанным ДГ</a:t>
            </a: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(в разрезе БВУ)</a:t>
            </a:r>
            <a:br>
              <a:rPr lang="ru-RU" altLang="ru-RU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</a:br>
            <a:endParaRPr lang="ru-RU" altLang="ru-RU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826522" y="1177274"/>
            <a:ext cx="2363147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/>
            <a:r>
              <a:rPr lang="ru-RU" altLang="en-US" sz="1050" b="1" dirty="0">
                <a:solidFill>
                  <a:prstClr val="black"/>
                </a:solidFill>
                <a:latin typeface="Century Gothic" panose="020B0502020202020204" pitchFamily="34" charset="0"/>
              </a:rPr>
              <a:t>за период с 01.01 по 01.01.2024г</a:t>
            </a:r>
            <a:endParaRPr kumimoji="0" lang="ru-RU" sz="105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" name="Text Box 33"/>
          <p:cNvSpPr txBox="1">
            <a:spLocks noChangeArrowheads="1"/>
          </p:cNvSpPr>
          <p:nvPr/>
        </p:nvSpPr>
        <p:spPr bwMode="auto">
          <a:xfrm>
            <a:off x="422771" y="5361176"/>
            <a:ext cx="11016754" cy="991999"/>
          </a:xfrm>
          <a:prstGeom prst="rect">
            <a:avLst/>
          </a:prstGeom>
          <a:solidFill>
            <a:srgbClr val="F2DCDB">
              <a:alpha val="50196"/>
            </a:srgbClr>
          </a:solidFill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72000" tIns="36000" rIns="72000" bIns="36000" anchor="ctr"/>
          <a:lstStyle>
            <a:lvl1pPr marL="273050" indent="-263525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spcAft>
                <a:spcPts val="600"/>
              </a:spcAft>
              <a:buClr>
                <a:srgbClr val="FF0000"/>
              </a:buClr>
              <a:buSzPct val="125000"/>
              <a:buFont typeface="Wingdings" panose="05000000000000000000" pitchFamily="2" charset="2"/>
              <a:buChar char="ü"/>
              <a:defRPr/>
            </a:pPr>
            <a:r>
              <a:rPr lang="ru-RU" altLang="en-US" sz="1200" dirty="0">
                <a:solidFill>
                  <a:srgbClr val="000000"/>
                </a:solidFill>
                <a:cs typeface="Times New Roman" panose="02020603050405020304" pitchFamily="18" charset="0"/>
              </a:rPr>
              <a:t>Банки-лидеры по одобрению договоров гарантии: </a:t>
            </a:r>
            <a:r>
              <a:rPr lang="ru-RU" altLang="en-US" sz="1200" b="1" dirty="0">
                <a:solidFill>
                  <a:srgbClr val="000000"/>
                </a:solidFill>
                <a:cs typeface="Times New Roman" panose="02020603050405020304" pitchFamily="18" charset="0"/>
              </a:rPr>
              <a:t>по кол-ву</a:t>
            </a:r>
            <a:r>
              <a:rPr lang="ru-RU" altLang="en-US" sz="1200" dirty="0">
                <a:solidFill>
                  <a:srgbClr val="000000"/>
                </a:solidFill>
                <a:cs typeface="Times New Roman" panose="02020603050405020304" pitchFamily="18" charset="0"/>
              </a:rPr>
              <a:t> – АО «Банк Центр Кредит»</a:t>
            </a:r>
            <a:r>
              <a:rPr lang="en-US" altLang="en-US" sz="1200" dirty="0">
                <a:solidFill>
                  <a:srgbClr val="000000"/>
                </a:solidFill>
                <a:cs typeface="Times New Roman" panose="02020603050405020304" pitchFamily="18" charset="0"/>
              </a:rPr>
              <a:t>, </a:t>
            </a:r>
            <a:r>
              <a:rPr lang="ru-RU" altLang="en-US" sz="1200" dirty="0">
                <a:solidFill>
                  <a:srgbClr val="000000"/>
                </a:solidFill>
                <a:cs typeface="Times New Roman" panose="02020603050405020304" pitchFamily="18" charset="0"/>
              </a:rPr>
              <a:t>АО </a:t>
            </a:r>
            <a:r>
              <a:rPr lang="en-US" altLang="en-US" sz="1200" dirty="0">
                <a:solidFill>
                  <a:srgbClr val="000000"/>
                </a:solidFill>
                <a:cs typeface="Times New Roman" panose="02020603050405020304" pitchFamily="18" charset="0"/>
              </a:rPr>
              <a:t>«First Heartland </a:t>
            </a:r>
            <a:r>
              <a:rPr lang="en-US" altLang="en-US" sz="12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Jysan</a:t>
            </a:r>
            <a:r>
              <a:rPr lang="en-US" altLang="en-US" sz="1200" dirty="0">
                <a:solidFill>
                  <a:srgbClr val="000000"/>
                </a:solidFill>
                <a:cs typeface="Times New Roman" panose="02020603050405020304" pitchFamily="18" charset="0"/>
              </a:rPr>
              <a:t> Bank</a:t>
            </a:r>
            <a:r>
              <a:rPr lang="ru-RU" altLang="en-US" sz="1200" dirty="0">
                <a:solidFill>
                  <a:srgbClr val="000000"/>
                </a:solidFill>
                <a:cs typeface="Times New Roman" panose="02020603050405020304" pitchFamily="18" charset="0"/>
              </a:rPr>
              <a:t>»</a:t>
            </a:r>
            <a:endParaRPr lang="ru-RU" sz="1200" dirty="0">
              <a:solidFill>
                <a:srgbClr val="000000"/>
              </a:solidFill>
            </a:endParaRPr>
          </a:p>
          <a:p>
            <a:pPr>
              <a:spcAft>
                <a:spcPts val="600"/>
              </a:spcAft>
              <a:buClr>
                <a:srgbClr val="FF0000"/>
              </a:buClr>
              <a:buSzPct val="125000"/>
              <a:buFont typeface="Wingdings" panose="05000000000000000000" pitchFamily="2" charset="2"/>
              <a:buChar char="ü"/>
              <a:defRPr/>
            </a:pPr>
            <a:r>
              <a:rPr lang="ru-RU" altLang="en-US" sz="1200" b="1" dirty="0">
                <a:solidFill>
                  <a:srgbClr val="000000"/>
                </a:solidFill>
                <a:cs typeface="Times New Roman" panose="02020603050405020304" pitchFamily="18" charset="0"/>
              </a:rPr>
              <a:t>по сумме –</a:t>
            </a:r>
            <a:r>
              <a:rPr lang="ru-RU" altLang="en-US" sz="1200" dirty="0">
                <a:solidFill>
                  <a:srgbClr val="000000"/>
                </a:solidFill>
                <a:cs typeface="Times New Roman" panose="02020603050405020304" pitchFamily="18" charset="0"/>
              </a:rPr>
              <a:t>АО «Банк Центр Кредит», АО </a:t>
            </a:r>
            <a:r>
              <a:rPr lang="en-US" altLang="en-US" sz="1100" dirty="0">
                <a:solidFill>
                  <a:srgbClr val="000000"/>
                </a:solidFill>
                <a:cs typeface="Times New Roman" panose="02020603050405020304" pitchFamily="18" charset="0"/>
              </a:rPr>
              <a:t>«</a:t>
            </a:r>
            <a:r>
              <a:rPr lang="ru-RU" altLang="en-US" sz="1100" dirty="0">
                <a:solidFill>
                  <a:srgbClr val="000000"/>
                </a:solidFill>
                <a:cs typeface="Times New Roman" panose="02020603050405020304" pitchFamily="18" charset="0"/>
              </a:rPr>
              <a:t>Нурбанк»</a:t>
            </a:r>
            <a:endParaRPr lang="ru-RU" altLang="en-US" sz="1100" dirty="0">
              <a:solidFill>
                <a:srgbClr val="000000"/>
              </a:solidFill>
            </a:endParaRPr>
          </a:p>
        </p:txBody>
      </p:sp>
      <p:graphicFrame>
        <p:nvGraphicFramePr>
          <p:cNvPr id="3" name="Диаграмма 2">
            <a:extLst>
              <a:ext uri="{FF2B5EF4-FFF2-40B4-BE49-F238E27FC236}">
                <a16:creationId xmlns:a16="http://schemas.microsoft.com/office/drawing/2014/main" id="{A8BEFA36-559B-CFAF-2DDB-888D26CC193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91844768"/>
              </p:ext>
            </p:extLst>
          </p:nvPr>
        </p:nvGraphicFramePr>
        <p:xfrm>
          <a:off x="478566" y="1473398"/>
          <a:ext cx="5343525" cy="38039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Диаграмма 7">
            <a:extLst>
              <a:ext uri="{FF2B5EF4-FFF2-40B4-BE49-F238E27FC236}">
                <a16:creationId xmlns:a16="http://schemas.microsoft.com/office/drawing/2014/main" id="{B85487A0-9C9B-EF03-7DE2-8DBEDC1B944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61717946"/>
              </p:ext>
            </p:extLst>
          </p:nvPr>
        </p:nvGraphicFramePr>
        <p:xfrm>
          <a:off x="6026332" y="1514972"/>
          <a:ext cx="5343525" cy="36820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1469915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60727" y="394283"/>
            <a:ext cx="1028114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8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Гарантирование:</a:t>
            </a:r>
            <a:r>
              <a:rPr lang="en-US" altLang="ru-RU" sz="18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 </a:t>
            </a: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800" b="1" dirty="0">
                <a:latin typeface="Century Gothic" panose="020B0502020202020204" pitchFamily="34" charset="0"/>
              </a:rPr>
              <a:t>Профинансированные проекты в разрезе отраслей под Гарантию Фонда</a:t>
            </a:r>
            <a:endParaRPr lang="ru-RU" altLang="ru-RU" sz="2000" b="1" dirty="0">
              <a:latin typeface="Century Gothic" panose="020B0502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726260" y="1190655"/>
            <a:ext cx="2417650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/>
            <a:r>
              <a:rPr lang="ru-RU" altLang="en-US" sz="1050" b="1" dirty="0">
                <a:solidFill>
                  <a:prstClr val="black"/>
                </a:solidFill>
                <a:latin typeface="Century Gothic" panose="020B0502020202020204" pitchFamily="34" charset="0"/>
              </a:rPr>
              <a:t>за период с 2016г. по 01.01.2024г</a:t>
            </a:r>
            <a:endParaRPr kumimoji="0" lang="ru-RU" sz="105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" name="Text Box 33"/>
          <p:cNvSpPr txBox="1">
            <a:spLocks noChangeArrowheads="1"/>
          </p:cNvSpPr>
          <p:nvPr/>
        </p:nvSpPr>
        <p:spPr bwMode="auto">
          <a:xfrm>
            <a:off x="428625" y="5358979"/>
            <a:ext cx="11287125" cy="889334"/>
          </a:xfrm>
          <a:prstGeom prst="rect">
            <a:avLst/>
          </a:prstGeom>
          <a:solidFill>
            <a:srgbClr val="F2DCDB">
              <a:alpha val="50196"/>
            </a:srgbClr>
          </a:solidFill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72000" tIns="36000" rIns="72000" bIns="36000" anchor="ctr"/>
          <a:lstStyle/>
          <a:p>
            <a:pPr marL="273050" indent="-263525" eaLnBrk="1" fontAlgn="auto" hangingPunct="1"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125000"/>
              <a:buFont typeface="Wingdings" pitchFamily="2" charset="2"/>
              <a:buChar char="ü"/>
              <a:defRPr/>
            </a:pPr>
            <a:r>
              <a:rPr lang="ru-RU" sz="1200" b="1" dirty="0">
                <a:solidFill>
                  <a:schemeClr val="tx1"/>
                </a:solidFill>
                <a:latin typeface="Century Gothic" panose="020B0502020202020204" pitchFamily="34" charset="0"/>
                <a:cs typeface="Times New Roman" pitchFamily="18" charset="0"/>
              </a:rPr>
              <a:t>Одобрено Фондом: 1 213 </a:t>
            </a:r>
            <a:r>
              <a:rPr lang="ru-RU" sz="1200" b="1" dirty="0">
                <a:latin typeface="Century Gothic" panose="020B0502020202020204" pitchFamily="34" charset="0"/>
                <a:cs typeface="Times New Roman" pitchFamily="18" charset="0"/>
              </a:rPr>
              <a:t>проектов </a:t>
            </a:r>
            <a:r>
              <a:rPr lang="ru-RU" sz="1200" dirty="0">
                <a:latin typeface="Century Gothic" panose="020B0502020202020204" pitchFamily="34" charset="0"/>
                <a:cs typeface="Times New Roman" pitchFamily="18" charset="0"/>
              </a:rPr>
              <a:t>на общую сумму кредитного портфеля  </a:t>
            </a:r>
            <a:r>
              <a:rPr lang="ru-RU" sz="1200" b="1" dirty="0">
                <a:latin typeface="Century Gothic" panose="020B0502020202020204" pitchFamily="34" charset="0"/>
                <a:cs typeface="Times New Roman" pitchFamily="18" charset="0"/>
              </a:rPr>
              <a:t>90,5 млрд. тенге  </a:t>
            </a:r>
            <a:r>
              <a:rPr lang="ru-RU" sz="1200" dirty="0">
                <a:latin typeface="Century Gothic" panose="020B0502020202020204" pitchFamily="34" charset="0"/>
                <a:cs typeface="Times New Roman" pitchFamily="18" charset="0"/>
              </a:rPr>
              <a:t>из них сумма гарантии</a:t>
            </a:r>
            <a:r>
              <a:rPr lang="ru-RU" sz="1200" b="1" dirty="0">
                <a:latin typeface="Century Gothic" panose="020B0502020202020204" pitchFamily="34" charset="0"/>
                <a:cs typeface="Times New Roman" pitchFamily="18" charset="0"/>
              </a:rPr>
              <a:t> 40,1  млрд. тенге.  </a:t>
            </a:r>
          </a:p>
        </p:txBody>
      </p:sp>
      <p:graphicFrame>
        <p:nvGraphicFramePr>
          <p:cNvPr id="2" name="Диаграмма 1">
            <a:extLst>
              <a:ext uri="{FF2B5EF4-FFF2-40B4-BE49-F238E27FC236}">
                <a16:creationId xmlns:a16="http://schemas.microsoft.com/office/drawing/2014/main" id="{00000000-0008-0000-0800-000004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66833106"/>
              </p:ext>
            </p:extLst>
          </p:nvPr>
        </p:nvGraphicFramePr>
        <p:xfrm>
          <a:off x="476250" y="1190655"/>
          <a:ext cx="11106150" cy="43218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8610361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0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3.xml><?xml version="1.0" encoding="utf-8"?>
<a:themeOverride xmlns:a="http://schemas.openxmlformats.org/drawingml/2006/main">
  <a:clrScheme name="Office 2007 - 2010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 2007 - 2010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 2007 - 2010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8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9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1994</TotalTime>
  <Words>507</Words>
  <Application>Microsoft Office PowerPoint</Application>
  <PresentationFormat>Широкоэкранный</PresentationFormat>
  <Paragraphs>63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Century Gothic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Заголовок</dc:title>
  <dc:creator>Абзал Ағыбайұлы Қуандық</dc:creator>
  <cp:lastModifiedBy>Динара Кунанбаева</cp:lastModifiedBy>
  <cp:revision>148</cp:revision>
  <cp:lastPrinted>2023-07-13T10:53:47Z</cp:lastPrinted>
  <dcterms:created xsi:type="dcterms:W3CDTF">2023-03-01T03:39:42Z</dcterms:created>
  <dcterms:modified xsi:type="dcterms:W3CDTF">2024-01-10T05:59:13Z</dcterms:modified>
</cp:coreProperties>
</file>